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3" r:id="rId12"/>
    <p:sldId id="269" r:id="rId13"/>
    <p:sldId id="270" r:id="rId14"/>
    <p:sldId id="272" r:id="rId15"/>
    <p:sldId id="273" r:id="rId16"/>
    <p:sldId id="274" r:id="rId17"/>
    <p:sldId id="275" r:id="rId18"/>
    <p:sldId id="278" r:id="rId19"/>
    <p:sldId id="27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1D6"/>
    <a:srgbClr val="76323F"/>
    <a:srgbClr val="D296A1"/>
    <a:srgbClr val="CD0001"/>
    <a:srgbClr val="FF3D01"/>
    <a:srgbClr val="FF7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6" autoAdjust="0"/>
    <p:restoredTop sz="94604" autoAdjust="0"/>
  </p:normalViewPr>
  <p:slideViewPr>
    <p:cSldViewPr snapToGrid="0" showGuides="1">
      <p:cViewPr varScale="1">
        <p:scale>
          <a:sx n="78" d="100"/>
          <a:sy n="78" d="100"/>
        </p:scale>
        <p:origin x="74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EC687-7902-457E-8544-AD580D504838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2F6E8874-41B3-46DA-AAA9-7B234D300FC6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/>
            <a:t>Numero di neuroni per ogni </a:t>
          </a:r>
          <a:r>
            <a:rPr lang="it-IT" dirty="0" err="1"/>
            <a:t>layer</a:t>
          </a:r>
          <a:endParaRPr lang="it-IT" dirty="0"/>
        </a:p>
      </dgm:t>
    </dgm:pt>
    <dgm:pt modelId="{DE46272A-653F-4D53-A801-3C0480E8E273}" type="parTrans" cxnId="{DEDD8689-8337-4418-B7F2-04D20586A5DF}">
      <dgm:prSet/>
      <dgm:spPr/>
      <dgm:t>
        <a:bodyPr/>
        <a:lstStyle/>
        <a:p>
          <a:endParaRPr lang="it-IT"/>
        </a:p>
      </dgm:t>
    </dgm:pt>
    <dgm:pt modelId="{4BF5580B-0B1D-4C31-A7B3-CCAB78C9ACFA}" type="sibTrans" cxnId="{DEDD8689-8337-4418-B7F2-04D20586A5DF}">
      <dgm:prSet/>
      <dgm:spPr/>
      <dgm:t>
        <a:bodyPr/>
        <a:lstStyle/>
        <a:p>
          <a:endParaRPr lang="it-IT"/>
        </a:p>
      </dgm:t>
    </dgm:pt>
    <dgm:pt modelId="{CC8855EC-34AA-46BE-8198-9B8167F004E2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/>
            <a:t>Batch size</a:t>
          </a:r>
        </a:p>
      </dgm:t>
    </dgm:pt>
    <dgm:pt modelId="{CA76909B-6E95-434A-AEA3-9D11565C4A12}" type="parTrans" cxnId="{B998DF24-8AC2-4B46-A3F0-378C400C04EE}">
      <dgm:prSet/>
      <dgm:spPr/>
      <dgm:t>
        <a:bodyPr/>
        <a:lstStyle/>
        <a:p>
          <a:endParaRPr lang="it-IT"/>
        </a:p>
      </dgm:t>
    </dgm:pt>
    <dgm:pt modelId="{8914D942-A5F3-4E7E-BDC6-60A93C039309}" type="sibTrans" cxnId="{B998DF24-8AC2-4B46-A3F0-378C400C04EE}">
      <dgm:prSet/>
      <dgm:spPr/>
      <dgm:t>
        <a:bodyPr/>
        <a:lstStyle/>
        <a:p>
          <a:endParaRPr lang="it-IT"/>
        </a:p>
      </dgm:t>
    </dgm:pt>
    <dgm:pt modelId="{9288F330-ACAA-4637-BB53-E5AB511D64B5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 err="1"/>
            <a:t>Learnign</a:t>
          </a:r>
          <a:r>
            <a:rPr lang="it-IT" dirty="0"/>
            <a:t> rate</a:t>
          </a:r>
        </a:p>
      </dgm:t>
    </dgm:pt>
    <dgm:pt modelId="{CC09440B-8E59-432C-B84A-15F22A0A6EAF}" type="parTrans" cxnId="{3B8A20BE-0A76-45FF-8513-3D5C33D8B9F5}">
      <dgm:prSet/>
      <dgm:spPr/>
      <dgm:t>
        <a:bodyPr/>
        <a:lstStyle/>
        <a:p>
          <a:endParaRPr lang="it-IT"/>
        </a:p>
      </dgm:t>
    </dgm:pt>
    <dgm:pt modelId="{FA78A8B7-E755-4A6B-8E3F-BB17CFC2D6C5}" type="sibTrans" cxnId="{3B8A20BE-0A76-45FF-8513-3D5C33D8B9F5}">
      <dgm:prSet/>
      <dgm:spPr/>
      <dgm:t>
        <a:bodyPr/>
        <a:lstStyle/>
        <a:p>
          <a:endParaRPr lang="it-IT"/>
        </a:p>
      </dgm:t>
    </dgm:pt>
    <dgm:pt modelId="{991EDD7B-265F-4929-A419-AC0F24C89421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/>
            <a:t>Epoche</a:t>
          </a:r>
        </a:p>
      </dgm:t>
    </dgm:pt>
    <dgm:pt modelId="{FA4B59BD-F353-4764-AB08-87DDE077974F}" type="parTrans" cxnId="{E5C3A549-7696-4B65-A6B2-795F7D893C96}">
      <dgm:prSet/>
      <dgm:spPr/>
      <dgm:t>
        <a:bodyPr/>
        <a:lstStyle/>
        <a:p>
          <a:endParaRPr lang="it-IT"/>
        </a:p>
      </dgm:t>
    </dgm:pt>
    <dgm:pt modelId="{AD21FD06-E933-40BD-BC42-63DA14AED050}" type="sibTrans" cxnId="{E5C3A549-7696-4B65-A6B2-795F7D893C96}">
      <dgm:prSet/>
      <dgm:spPr/>
      <dgm:t>
        <a:bodyPr/>
        <a:lstStyle/>
        <a:p>
          <a:endParaRPr lang="it-IT"/>
        </a:p>
      </dgm:t>
    </dgm:pt>
    <dgm:pt modelId="{2046FD54-1F68-4C00-804C-162FF0378AC3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 err="1"/>
            <a:t>Activation</a:t>
          </a:r>
          <a:r>
            <a:rPr lang="it-IT" dirty="0"/>
            <a:t> </a:t>
          </a:r>
          <a:r>
            <a:rPr lang="it-IT" dirty="0" err="1"/>
            <a:t>function</a:t>
          </a:r>
          <a:endParaRPr lang="it-IT" dirty="0"/>
        </a:p>
      </dgm:t>
    </dgm:pt>
    <dgm:pt modelId="{87DA8555-73C1-4856-B01A-7A8A8798386E}" type="parTrans" cxnId="{AC8B1EA9-A49E-4FE8-99FE-3EFA665E71C8}">
      <dgm:prSet/>
      <dgm:spPr/>
      <dgm:t>
        <a:bodyPr/>
        <a:lstStyle/>
        <a:p>
          <a:endParaRPr lang="it-IT"/>
        </a:p>
      </dgm:t>
    </dgm:pt>
    <dgm:pt modelId="{77BA860C-CAF3-4D08-84BC-C5135677DDFF}" type="sibTrans" cxnId="{AC8B1EA9-A49E-4FE8-99FE-3EFA665E71C8}">
      <dgm:prSet/>
      <dgm:spPr/>
      <dgm:t>
        <a:bodyPr/>
        <a:lstStyle/>
        <a:p>
          <a:endParaRPr lang="it-IT"/>
        </a:p>
      </dgm:t>
    </dgm:pt>
    <dgm:pt modelId="{5A695D2C-E4BC-4EF4-9C64-7BD644714FE5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/>
            <a:t>Numero di </a:t>
          </a:r>
          <a:r>
            <a:rPr lang="it-IT" dirty="0" err="1"/>
            <a:t>hidden</a:t>
          </a:r>
          <a:r>
            <a:rPr lang="it-IT" dirty="0"/>
            <a:t> </a:t>
          </a:r>
          <a:r>
            <a:rPr lang="it-IT" dirty="0" err="1"/>
            <a:t>layer</a:t>
          </a:r>
          <a:endParaRPr lang="it-IT" dirty="0"/>
        </a:p>
      </dgm:t>
    </dgm:pt>
    <dgm:pt modelId="{732810FE-20D2-4664-B652-5A84148B17C2}" type="parTrans" cxnId="{DFE1491B-E022-4088-B248-A7906A49B65A}">
      <dgm:prSet/>
      <dgm:spPr/>
      <dgm:t>
        <a:bodyPr/>
        <a:lstStyle/>
        <a:p>
          <a:endParaRPr lang="it-IT"/>
        </a:p>
      </dgm:t>
    </dgm:pt>
    <dgm:pt modelId="{FC6100FE-78F5-4C44-84CC-91DCBE83E840}" type="sibTrans" cxnId="{DFE1491B-E022-4088-B248-A7906A49B65A}">
      <dgm:prSet/>
      <dgm:spPr/>
      <dgm:t>
        <a:bodyPr/>
        <a:lstStyle/>
        <a:p>
          <a:endParaRPr lang="it-IT"/>
        </a:p>
      </dgm:t>
    </dgm:pt>
    <dgm:pt modelId="{41646201-8531-411C-BC87-FB473D893632}">
      <dgm:prSet phldrT="[Testo]"/>
      <dgm:spPr>
        <a:solidFill>
          <a:srgbClr val="76323F"/>
        </a:solidFill>
      </dgm:spPr>
      <dgm:t>
        <a:bodyPr/>
        <a:lstStyle/>
        <a:p>
          <a:r>
            <a:rPr lang="it-IT" dirty="0" err="1"/>
            <a:t>Optimizer</a:t>
          </a:r>
          <a:endParaRPr lang="it-IT" dirty="0"/>
        </a:p>
      </dgm:t>
    </dgm:pt>
    <dgm:pt modelId="{37556E1D-1554-4490-8E3C-2E5AAA289AA6}" type="parTrans" cxnId="{CE3D6B5E-C28F-416A-89FE-50632BB6A2D7}">
      <dgm:prSet/>
      <dgm:spPr/>
      <dgm:t>
        <a:bodyPr/>
        <a:lstStyle/>
        <a:p>
          <a:endParaRPr lang="it-IT"/>
        </a:p>
      </dgm:t>
    </dgm:pt>
    <dgm:pt modelId="{6E519C74-F9EE-47E6-AFFE-9270231881C2}" type="sibTrans" cxnId="{CE3D6B5E-C28F-416A-89FE-50632BB6A2D7}">
      <dgm:prSet/>
      <dgm:spPr/>
      <dgm:t>
        <a:bodyPr/>
        <a:lstStyle/>
        <a:p>
          <a:endParaRPr lang="it-IT"/>
        </a:p>
      </dgm:t>
    </dgm:pt>
    <dgm:pt modelId="{A4BD01B5-E651-4CD3-938E-631058FC607A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/>
            <a:t>Numero di neuroni per ogni </a:t>
          </a:r>
          <a:r>
            <a:rPr lang="it-IT" dirty="0" err="1"/>
            <a:t>hidden</a:t>
          </a:r>
          <a:r>
            <a:rPr lang="it-IT" dirty="0"/>
            <a:t> </a:t>
          </a:r>
          <a:r>
            <a:rPr lang="it-IT" dirty="0" err="1"/>
            <a:t>layer</a:t>
          </a:r>
          <a:r>
            <a:rPr lang="it-IT" dirty="0"/>
            <a:t> posto tra i  </a:t>
          </a:r>
          <a:r>
            <a:rPr lang="it-IT" dirty="0" err="1"/>
            <a:t>layer</a:t>
          </a:r>
          <a:r>
            <a:rPr lang="it-IT" dirty="0"/>
            <a:t> di input a di output</a:t>
          </a:r>
        </a:p>
      </dgm:t>
    </dgm:pt>
    <dgm:pt modelId="{6E48100D-3CA3-4E00-A215-CDB258CBCC02}" type="parTrans" cxnId="{1E135378-E354-4230-B64B-FF352514C452}">
      <dgm:prSet/>
      <dgm:spPr/>
      <dgm:t>
        <a:bodyPr/>
        <a:lstStyle/>
        <a:p>
          <a:endParaRPr lang="it-IT"/>
        </a:p>
      </dgm:t>
    </dgm:pt>
    <dgm:pt modelId="{D3FF0FDA-6895-444C-8745-0F69EACF5230}" type="sibTrans" cxnId="{1E135378-E354-4230-B64B-FF352514C452}">
      <dgm:prSet/>
      <dgm:spPr/>
      <dgm:t>
        <a:bodyPr/>
        <a:lstStyle/>
        <a:p>
          <a:endParaRPr lang="it-IT"/>
        </a:p>
      </dgm:t>
    </dgm:pt>
    <dgm:pt modelId="{CAEFD189-62DD-44C8-A42B-4B704D1A39E5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>
              <a:cs typeface="Times New Roman" panose="02020603050405020304" pitchFamily="18" charset="0"/>
            </a:rPr>
            <a:t>Il Batch size indica il numero di campioni di dati usati per calcolare l’aggiornamento dei pesi durante una singola iterazione di training.</a:t>
          </a:r>
          <a:endParaRPr lang="it-IT" dirty="0"/>
        </a:p>
      </dgm:t>
    </dgm:pt>
    <dgm:pt modelId="{565B6B5B-E1C8-442D-B85F-01B46E911D2C}" type="parTrans" cxnId="{52648F12-8FE7-4652-9602-C914B5DA7B42}">
      <dgm:prSet/>
      <dgm:spPr/>
      <dgm:t>
        <a:bodyPr/>
        <a:lstStyle/>
        <a:p>
          <a:endParaRPr lang="it-IT"/>
        </a:p>
      </dgm:t>
    </dgm:pt>
    <dgm:pt modelId="{329B69D0-6856-4803-8000-4E1B245A7E02}" type="sibTrans" cxnId="{52648F12-8FE7-4652-9602-C914B5DA7B42}">
      <dgm:prSet/>
      <dgm:spPr/>
      <dgm:t>
        <a:bodyPr/>
        <a:lstStyle/>
        <a:p>
          <a:endParaRPr lang="it-IT"/>
        </a:p>
      </dgm:t>
    </dgm:pt>
    <dgm:pt modelId="{6EFD1A07-2466-44CF-A54B-E41F3FB3BE88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>
              <a:cs typeface="Times New Roman" panose="02020603050405020304" pitchFamily="18" charset="0"/>
            </a:rPr>
            <a:t>Parametro fondamentale, che controlla quanto velocemente o lentamente il modello aggiorna i pesi in risposta dell’errore calcolato durante l’addestramento.</a:t>
          </a:r>
          <a:endParaRPr lang="it-IT" dirty="0"/>
        </a:p>
      </dgm:t>
    </dgm:pt>
    <dgm:pt modelId="{C86B5B3F-9323-4371-8B56-5968BA30096E}" type="parTrans" cxnId="{1821E809-7B1A-4225-BAA8-10CE81E09B92}">
      <dgm:prSet/>
      <dgm:spPr/>
      <dgm:t>
        <a:bodyPr/>
        <a:lstStyle/>
        <a:p>
          <a:endParaRPr lang="it-IT"/>
        </a:p>
      </dgm:t>
    </dgm:pt>
    <dgm:pt modelId="{7DB9BBB4-A103-49C3-9BC8-6F5E4FB86124}" type="sibTrans" cxnId="{1821E809-7B1A-4225-BAA8-10CE81E09B92}">
      <dgm:prSet/>
      <dgm:spPr/>
      <dgm:t>
        <a:bodyPr/>
        <a:lstStyle/>
        <a:p>
          <a:endParaRPr lang="it-IT"/>
        </a:p>
      </dgm:t>
    </dgm:pt>
    <dgm:pt modelId="{D26F99D8-7612-4C70-922A-D8E4C899A5EB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>
              <a:cs typeface="Times New Roman" panose="02020603050405020304" pitchFamily="18" charset="0"/>
            </a:rPr>
            <a:t>Sono state valutate 2 activation function: ReLU e Tanh</a:t>
          </a:r>
          <a:endParaRPr lang="it-IT"/>
        </a:p>
      </dgm:t>
    </dgm:pt>
    <dgm:pt modelId="{7BFEDF89-FB1F-4D49-8EE7-CBC6E2A339E5}" type="parTrans" cxnId="{885EEE91-4326-46F8-AF68-5A67D20F07F9}">
      <dgm:prSet/>
      <dgm:spPr/>
      <dgm:t>
        <a:bodyPr/>
        <a:lstStyle/>
        <a:p>
          <a:endParaRPr lang="it-IT"/>
        </a:p>
      </dgm:t>
    </dgm:pt>
    <dgm:pt modelId="{D0728700-EEEF-4D90-9954-7EF5D5274552}" type="sibTrans" cxnId="{885EEE91-4326-46F8-AF68-5A67D20F07F9}">
      <dgm:prSet/>
      <dgm:spPr/>
      <dgm:t>
        <a:bodyPr/>
        <a:lstStyle/>
        <a:p>
          <a:endParaRPr lang="it-IT"/>
        </a:p>
      </dgm:t>
    </dgm:pt>
    <dgm:pt modelId="{F9EBE863-D8E0-4155-87FF-6094FFA38E37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/>
            <a:t>Numero di epoche tra il </a:t>
          </a:r>
          <a:r>
            <a:rPr lang="it-IT" dirty="0" err="1"/>
            <a:t>layer</a:t>
          </a:r>
          <a:r>
            <a:rPr lang="it-IT" dirty="0"/>
            <a:t> di input e di output</a:t>
          </a:r>
        </a:p>
      </dgm:t>
    </dgm:pt>
    <dgm:pt modelId="{D8B1939F-49AE-41FD-A5A3-A540CF18E445}" type="parTrans" cxnId="{5D367E90-9757-4399-92E8-F97BA859B5E9}">
      <dgm:prSet/>
      <dgm:spPr/>
      <dgm:t>
        <a:bodyPr/>
        <a:lstStyle/>
        <a:p>
          <a:endParaRPr lang="it-IT"/>
        </a:p>
      </dgm:t>
    </dgm:pt>
    <dgm:pt modelId="{EBB93FF6-4ABE-42AF-9C8E-FC337AD6A66A}" type="sibTrans" cxnId="{5D367E90-9757-4399-92E8-F97BA859B5E9}">
      <dgm:prSet/>
      <dgm:spPr/>
      <dgm:t>
        <a:bodyPr/>
        <a:lstStyle/>
        <a:p>
          <a:endParaRPr lang="it-IT"/>
        </a:p>
      </dgm:t>
    </dgm:pt>
    <dgm:pt modelId="{6C495095-527A-4F98-A50C-305F63718384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>
              <a:cs typeface="Times New Roman" panose="02020603050405020304" pitchFamily="18" charset="0"/>
            </a:rPr>
            <a:t>Le epoche indicano quante volte l’algoritmo attraversa l’intero training set e deve essere adeguato per evitare </a:t>
          </a:r>
          <a:r>
            <a:rPr lang="it-IT" dirty="0" err="1">
              <a:cs typeface="Times New Roman" panose="02020603050405020304" pitchFamily="18" charset="0"/>
            </a:rPr>
            <a:t>overfitting</a:t>
          </a:r>
          <a:r>
            <a:rPr lang="it-IT" dirty="0">
              <a:cs typeface="Times New Roman" panose="02020603050405020304" pitchFamily="18" charset="0"/>
            </a:rPr>
            <a:t> e </a:t>
          </a:r>
          <a:r>
            <a:rPr lang="it-IT" dirty="0" err="1">
              <a:cs typeface="Times New Roman" panose="02020603050405020304" pitchFamily="18" charset="0"/>
            </a:rPr>
            <a:t>underfitting</a:t>
          </a:r>
          <a:endParaRPr lang="it-IT" dirty="0"/>
        </a:p>
      </dgm:t>
    </dgm:pt>
    <dgm:pt modelId="{E20E7474-65DB-487F-88B7-97D4979596DE}" type="parTrans" cxnId="{F315E760-6216-4756-A8A7-394FF5C3BD34}">
      <dgm:prSet/>
      <dgm:spPr/>
      <dgm:t>
        <a:bodyPr/>
        <a:lstStyle/>
        <a:p>
          <a:endParaRPr lang="it-IT"/>
        </a:p>
      </dgm:t>
    </dgm:pt>
    <dgm:pt modelId="{994DA4D6-21AB-4A46-BB00-D2863B9EE425}" type="sibTrans" cxnId="{F315E760-6216-4756-A8A7-394FF5C3BD34}">
      <dgm:prSet/>
      <dgm:spPr/>
      <dgm:t>
        <a:bodyPr/>
        <a:lstStyle/>
        <a:p>
          <a:endParaRPr lang="it-IT"/>
        </a:p>
      </dgm:t>
    </dgm:pt>
    <dgm:pt modelId="{430E9EC0-6309-439A-8012-5110F111A1FB}">
      <dgm:prSet/>
      <dgm:spPr>
        <a:solidFill>
          <a:srgbClr val="EBD1D6">
            <a:alpha val="90000"/>
          </a:srgbClr>
        </a:solidFill>
      </dgm:spPr>
      <dgm:t>
        <a:bodyPr/>
        <a:lstStyle/>
        <a:p>
          <a:r>
            <a:rPr lang="it-IT" dirty="0">
              <a:cs typeface="Times New Roman" panose="02020603050405020304" pitchFamily="18" charset="0"/>
            </a:rPr>
            <a:t>Un ottimizzatore è un algoritmo che modifica i pesi e i </a:t>
          </a:r>
          <a:r>
            <a:rPr lang="it-IT" dirty="0" err="1">
              <a:cs typeface="Times New Roman" panose="02020603050405020304" pitchFamily="18" charset="0"/>
            </a:rPr>
            <a:t>bias</a:t>
          </a:r>
          <a:r>
            <a:rPr lang="it-IT" dirty="0">
              <a:cs typeface="Times New Roman" panose="02020603050405020304" pitchFamily="18" charset="0"/>
            </a:rPr>
            <a:t> della rete neurale durante l’addestramento, con lo scopo di ridurre la funzione di perdita, </a:t>
          </a:r>
          <a:endParaRPr lang="it-IT" dirty="0"/>
        </a:p>
      </dgm:t>
    </dgm:pt>
    <dgm:pt modelId="{73465C0F-C0EF-4361-B6FD-93BEA46FFB5B}" type="parTrans" cxnId="{395F23C8-9D53-4848-80F7-9DA2F9BE2A7D}">
      <dgm:prSet/>
      <dgm:spPr/>
      <dgm:t>
        <a:bodyPr/>
        <a:lstStyle/>
        <a:p>
          <a:endParaRPr lang="it-IT"/>
        </a:p>
      </dgm:t>
    </dgm:pt>
    <dgm:pt modelId="{7F116FFA-0F73-4189-9DFD-CBB50C9B86DF}" type="sibTrans" cxnId="{395F23C8-9D53-4848-80F7-9DA2F9BE2A7D}">
      <dgm:prSet/>
      <dgm:spPr/>
      <dgm:t>
        <a:bodyPr/>
        <a:lstStyle/>
        <a:p>
          <a:endParaRPr lang="it-IT"/>
        </a:p>
      </dgm:t>
    </dgm:pt>
    <dgm:pt modelId="{A82E46B2-A02A-425C-9E29-7755743FE6B9}" type="pres">
      <dgm:prSet presAssocID="{A53EC687-7902-457E-8544-AD580D504838}" presName="Name0" presStyleCnt="0">
        <dgm:presLayoutVars>
          <dgm:dir/>
          <dgm:animLvl val="lvl"/>
          <dgm:resizeHandles val="exact"/>
        </dgm:presLayoutVars>
      </dgm:prSet>
      <dgm:spPr/>
    </dgm:pt>
    <dgm:pt modelId="{A72EB2CF-6892-4B13-8B11-0D5A521FAB33}" type="pres">
      <dgm:prSet presAssocID="{2F6E8874-41B3-46DA-AAA9-7B234D300FC6}" presName="composite" presStyleCnt="0"/>
      <dgm:spPr/>
    </dgm:pt>
    <dgm:pt modelId="{CBF0428D-65D0-4F81-AD99-F04009FF5578}" type="pres">
      <dgm:prSet presAssocID="{2F6E8874-41B3-46DA-AAA9-7B234D300FC6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83CC35A0-1637-4598-9647-CF11D02D7BB2}" type="pres">
      <dgm:prSet presAssocID="{2F6E8874-41B3-46DA-AAA9-7B234D300FC6}" presName="desTx" presStyleLbl="alignAccFollowNode1" presStyleIdx="0" presStyleCnt="7">
        <dgm:presLayoutVars>
          <dgm:bulletEnabled val="1"/>
        </dgm:presLayoutVars>
      </dgm:prSet>
      <dgm:spPr/>
    </dgm:pt>
    <dgm:pt modelId="{041BCF31-94F4-4FC9-A7EC-5CCB5153C2D4}" type="pres">
      <dgm:prSet presAssocID="{4BF5580B-0B1D-4C31-A7B3-CCAB78C9ACFA}" presName="space" presStyleCnt="0"/>
      <dgm:spPr/>
    </dgm:pt>
    <dgm:pt modelId="{778B9F12-6622-41B9-8DF0-6FD2CA67B9BC}" type="pres">
      <dgm:prSet presAssocID="{CC8855EC-34AA-46BE-8198-9B8167F004E2}" presName="composite" presStyleCnt="0"/>
      <dgm:spPr/>
    </dgm:pt>
    <dgm:pt modelId="{DA226A78-4808-42E6-AEB1-A36D3888A087}" type="pres">
      <dgm:prSet presAssocID="{CC8855EC-34AA-46BE-8198-9B8167F004E2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4D7ED06A-3482-4107-A44B-C57269084AAC}" type="pres">
      <dgm:prSet presAssocID="{CC8855EC-34AA-46BE-8198-9B8167F004E2}" presName="desTx" presStyleLbl="alignAccFollowNode1" presStyleIdx="1" presStyleCnt="7">
        <dgm:presLayoutVars>
          <dgm:bulletEnabled val="1"/>
        </dgm:presLayoutVars>
      </dgm:prSet>
      <dgm:spPr/>
    </dgm:pt>
    <dgm:pt modelId="{08355841-2597-4176-B795-030703B586F3}" type="pres">
      <dgm:prSet presAssocID="{8914D942-A5F3-4E7E-BDC6-60A93C039309}" presName="space" presStyleCnt="0"/>
      <dgm:spPr/>
    </dgm:pt>
    <dgm:pt modelId="{53146D75-5025-4CCB-9475-589DD63B1567}" type="pres">
      <dgm:prSet presAssocID="{9288F330-ACAA-4637-BB53-E5AB511D64B5}" presName="composite" presStyleCnt="0"/>
      <dgm:spPr/>
    </dgm:pt>
    <dgm:pt modelId="{330B603B-F41F-43F9-9CBB-5EEA77D0AAD8}" type="pres">
      <dgm:prSet presAssocID="{9288F330-ACAA-4637-BB53-E5AB511D64B5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B6B33851-1422-4C26-AE5C-716C5CD2CE25}" type="pres">
      <dgm:prSet presAssocID="{9288F330-ACAA-4637-BB53-E5AB511D64B5}" presName="desTx" presStyleLbl="alignAccFollowNode1" presStyleIdx="2" presStyleCnt="7">
        <dgm:presLayoutVars>
          <dgm:bulletEnabled val="1"/>
        </dgm:presLayoutVars>
      </dgm:prSet>
      <dgm:spPr/>
    </dgm:pt>
    <dgm:pt modelId="{93647AD8-13ED-467E-A7C5-1CCD2BB151C0}" type="pres">
      <dgm:prSet presAssocID="{FA78A8B7-E755-4A6B-8E3F-BB17CFC2D6C5}" presName="space" presStyleCnt="0"/>
      <dgm:spPr/>
    </dgm:pt>
    <dgm:pt modelId="{216CB489-635C-4829-A6A3-0744E611A52A}" type="pres">
      <dgm:prSet presAssocID="{2046FD54-1F68-4C00-804C-162FF0378AC3}" presName="composite" presStyleCnt="0"/>
      <dgm:spPr/>
    </dgm:pt>
    <dgm:pt modelId="{F6A8B9EA-D116-4A53-8E68-61EF15117B93}" type="pres">
      <dgm:prSet presAssocID="{2046FD54-1F68-4C00-804C-162FF0378AC3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D921679F-B900-408D-8733-14B093AEA19A}" type="pres">
      <dgm:prSet presAssocID="{2046FD54-1F68-4C00-804C-162FF0378AC3}" presName="desTx" presStyleLbl="alignAccFollowNode1" presStyleIdx="3" presStyleCnt="7" custLinFactNeighborX="0" custLinFactNeighborY="949">
        <dgm:presLayoutVars>
          <dgm:bulletEnabled val="1"/>
        </dgm:presLayoutVars>
      </dgm:prSet>
      <dgm:spPr/>
    </dgm:pt>
    <dgm:pt modelId="{C2E135DE-F805-4B78-B224-A914706515D2}" type="pres">
      <dgm:prSet presAssocID="{77BA860C-CAF3-4D08-84BC-C5135677DDFF}" presName="space" presStyleCnt="0"/>
      <dgm:spPr/>
    </dgm:pt>
    <dgm:pt modelId="{AF2B20C3-81C8-44C7-9879-AC97DC62DE02}" type="pres">
      <dgm:prSet presAssocID="{5A695D2C-E4BC-4EF4-9C64-7BD644714FE5}" presName="composite" presStyleCnt="0"/>
      <dgm:spPr/>
    </dgm:pt>
    <dgm:pt modelId="{0233155A-A576-43F1-8202-71497B2621A1}" type="pres">
      <dgm:prSet presAssocID="{5A695D2C-E4BC-4EF4-9C64-7BD644714FE5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0ABBF64C-A02B-4F1C-AE43-6C4B0C4FD7ED}" type="pres">
      <dgm:prSet presAssocID="{5A695D2C-E4BC-4EF4-9C64-7BD644714FE5}" presName="desTx" presStyleLbl="alignAccFollowNode1" presStyleIdx="4" presStyleCnt="7">
        <dgm:presLayoutVars>
          <dgm:bulletEnabled val="1"/>
        </dgm:presLayoutVars>
      </dgm:prSet>
      <dgm:spPr/>
    </dgm:pt>
    <dgm:pt modelId="{B3AB664A-8B22-4F62-8460-CDCA9487BB77}" type="pres">
      <dgm:prSet presAssocID="{FC6100FE-78F5-4C44-84CC-91DCBE83E840}" presName="space" presStyleCnt="0"/>
      <dgm:spPr/>
    </dgm:pt>
    <dgm:pt modelId="{61D80375-C3D0-48BF-BB6F-0300D87FD24C}" type="pres">
      <dgm:prSet presAssocID="{991EDD7B-265F-4929-A419-AC0F24C89421}" presName="composite" presStyleCnt="0"/>
      <dgm:spPr/>
    </dgm:pt>
    <dgm:pt modelId="{B4B203FE-BBE4-4EDC-A873-97BF677DD0BA}" type="pres">
      <dgm:prSet presAssocID="{991EDD7B-265F-4929-A419-AC0F24C89421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BF2C2257-7541-4435-AB40-96624254F776}" type="pres">
      <dgm:prSet presAssocID="{991EDD7B-265F-4929-A419-AC0F24C89421}" presName="desTx" presStyleLbl="alignAccFollowNode1" presStyleIdx="5" presStyleCnt="7">
        <dgm:presLayoutVars>
          <dgm:bulletEnabled val="1"/>
        </dgm:presLayoutVars>
      </dgm:prSet>
      <dgm:spPr/>
    </dgm:pt>
    <dgm:pt modelId="{6D9D14FB-CCAD-42C3-BA2D-CC0A715F3975}" type="pres">
      <dgm:prSet presAssocID="{AD21FD06-E933-40BD-BC42-63DA14AED050}" presName="space" presStyleCnt="0"/>
      <dgm:spPr/>
    </dgm:pt>
    <dgm:pt modelId="{DB33FC35-5DDB-4042-851D-CF5C078A52F5}" type="pres">
      <dgm:prSet presAssocID="{41646201-8531-411C-BC87-FB473D893632}" presName="composite" presStyleCnt="0"/>
      <dgm:spPr/>
    </dgm:pt>
    <dgm:pt modelId="{39F1C576-03FD-4237-BC42-070E31A4EB8B}" type="pres">
      <dgm:prSet presAssocID="{41646201-8531-411C-BC87-FB473D893632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EA59382F-1B8A-4EDA-9C2E-52E26FDC17EC}" type="pres">
      <dgm:prSet presAssocID="{41646201-8531-411C-BC87-FB473D893632}" presName="desTx" presStyleLbl="alignAccFollowNode1" presStyleIdx="6" presStyleCnt="7">
        <dgm:presLayoutVars>
          <dgm:bulletEnabled val="1"/>
        </dgm:presLayoutVars>
      </dgm:prSet>
      <dgm:spPr/>
    </dgm:pt>
  </dgm:ptLst>
  <dgm:cxnLst>
    <dgm:cxn modelId="{1821E809-7B1A-4225-BAA8-10CE81E09B92}" srcId="{9288F330-ACAA-4637-BB53-E5AB511D64B5}" destId="{6EFD1A07-2466-44CF-A54B-E41F3FB3BE88}" srcOrd="0" destOrd="0" parTransId="{C86B5B3F-9323-4371-8B56-5968BA30096E}" sibTransId="{7DB9BBB4-A103-49C3-9BC8-6F5E4FB86124}"/>
    <dgm:cxn modelId="{BF88D10F-011E-409E-A73A-8EED6F58F329}" type="presOf" srcId="{430E9EC0-6309-439A-8012-5110F111A1FB}" destId="{EA59382F-1B8A-4EDA-9C2E-52E26FDC17EC}" srcOrd="0" destOrd="0" presId="urn:microsoft.com/office/officeart/2005/8/layout/hList1"/>
    <dgm:cxn modelId="{8F1E1010-9419-433A-8516-2E2835E3F87D}" type="presOf" srcId="{CC8855EC-34AA-46BE-8198-9B8167F004E2}" destId="{DA226A78-4808-42E6-AEB1-A36D3888A087}" srcOrd="0" destOrd="0" presId="urn:microsoft.com/office/officeart/2005/8/layout/hList1"/>
    <dgm:cxn modelId="{52648F12-8FE7-4652-9602-C914B5DA7B42}" srcId="{CC8855EC-34AA-46BE-8198-9B8167F004E2}" destId="{CAEFD189-62DD-44C8-A42B-4B704D1A39E5}" srcOrd="0" destOrd="0" parTransId="{565B6B5B-E1C8-442D-B85F-01B46E911D2C}" sibTransId="{329B69D0-6856-4803-8000-4E1B245A7E02}"/>
    <dgm:cxn modelId="{DFE1491B-E022-4088-B248-A7906A49B65A}" srcId="{A53EC687-7902-457E-8544-AD580D504838}" destId="{5A695D2C-E4BC-4EF4-9C64-7BD644714FE5}" srcOrd="4" destOrd="0" parTransId="{732810FE-20D2-4664-B652-5A84148B17C2}" sibTransId="{FC6100FE-78F5-4C44-84CC-91DCBE83E840}"/>
    <dgm:cxn modelId="{B998DF24-8AC2-4B46-A3F0-378C400C04EE}" srcId="{A53EC687-7902-457E-8544-AD580D504838}" destId="{CC8855EC-34AA-46BE-8198-9B8167F004E2}" srcOrd="1" destOrd="0" parTransId="{CA76909B-6E95-434A-AEA3-9D11565C4A12}" sibTransId="{8914D942-A5F3-4E7E-BDC6-60A93C039309}"/>
    <dgm:cxn modelId="{57DD0033-CA5F-4893-8AFC-2B8BE5D69D37}" type="presOf" srcId="{41646201-8531-411C-BC87-FB473D893632}" destId="{39F1C576-03FD-4237-BC42-070E31A4EB8B}" srcOrd="0" destOrd="0" presId="urn:microsoft.com/office/officeart/2005/8/layout/hList1"/>
    <dgm:cxn modelId="{CE3D6B5E-C28F-416A-89FE-50632BB6A2D7}" srcId="{A53EC687-7902-457E-8544-AD580D504838}" destId="{41646201-8531-411C-BC87-FB473D893632}" srcOrd="6" destOrd="0" parTransId="{37556E1D-1554-4490-8E3C-2E5AAA289AA6}" sibTransId="{6E519C74-F9EE-47E6-AFFE-9270231881C2}"/>
    <dgm:cxn modelId="{7C0E6D60-4906-4DC3-8D99-230FBBDDD064}" type="presOf" srcId="{2F6E8874-41B3-46DA-AAA9-7B234D300FC6}" destId="{CBF0428D-65D0-4F81-AD99-F04009FF5578}" srcOrd="0" destOrd="0" presId="urn:microsoft.com/office/officeart/2005/8/layout/hList1"/>
    <dgm:cxn modelId="{F315E760-6216-4756-A8A7-394FF5C3BD34}" srcId="{991EDD7B-265F-4929-A419-AC0F24C89421}" destId="{6C495095-527A-4F98-A50C-305F63718384}" srcOrd="0" destOrd="0" parTransId="{E20E7474-65DB-487F-88B7-97D4979596DE}" sibTransId="{994DA4D6-21AB-4A46-BB00-D2863B9EE425}"/>
    <dgm:cxn modelId="{E5C3A549-7696-4B65-A6B2-795F7D893C96}" srcId="{A53EC687-7902-457E-8544-AD580D504838}" destId="{991EDD7B-265F-4929-A419-AC0F24C89421}" srcOrd="5" destOrd="0" parTransId="{FA4B59BD-F353-4764-AB08-87DDE077974F}" sibTransId="{AD21FD06-E933-40BD-BC42-63DA14AED050}"/>
    <dgm:cxn modelId="{DCA3636D-85DF-4955-BD78-D17C53A9BBE3}" type="presOf" srcId="{F9EBE863-D8E0-4155-87FF-6094FFA38E37}" destId="{0ABBF64C-A02B-4F1C-AE43-6C4B0C4FD7ED}" srcOrd="0" destOrd="0" presId="urn:microsoft.com/office/officeart/2005/8/layout/hList1"/>
    <dgm:cxn modelId="{1E135378-E354-4230-B64B-FF352514C452}" srcId="{2F6E8874-41B3-46DA-AAA9-7B234D300FC6}" destId="{A4BD01B5-E651-4CD3-938E-631058FC607A}" srcOrd="0" destOrd="0" parTransId="{6E48100D-3CA3-4E00-A215-CDB258CBCC02}" sibTransId="{D3FF0FDA-6895-444C-8745-0F69EACF5230}"/>
    <dgm:cxn modelId="{DEDD8689-8337-4418-B7F2-04D20586A5DF}" srcId="{A53EC687-7902-457E-8544-AD580D504838}" destId="{2F6E8874-41B3-46DA-AAA9-7B234D300FC6}" srcOrd="0" destOrd="0" parTransId="{DE46272A-653F-4D53-A801-3C0480E8E273}" sibTransId="{4BF5580B-0B1D-4C31-A7B3-CCAB78C9ACFA}"/>
    <dgm:cxn modelId="{5D367E90-9757-4399-92E8-F97BA859B5E9}" srcId="{5A695D2C-E4BC-4EF4-9C64-7BD644714FE5}" destId="{F9EBE863-D8E0-4155-87FF-6094FFA38E37}" srcOrd="0" destOrd="0" parTransId="{D8B1939F-49AE-41FD-A5A3-A540CF18E445}" sibTransId="{EBB93FF6-4ABE-42AF-9C8E-FC337AD6A66A}"/>
    <dgm:cxn modelId="{885EEE91-4326-46F8-AF68-5A67D20F07F9}" srcId="{2046FD54-1F68-4C00-804C-162FF0378AC3}" destId="{D26F99D8-7612-4C70-922A-D8E4C899A5EB}" srcOrd="0" destOrd="0" parTransId="{7BFEDF89-FB1F-4D49-8EE7-CBC6E2A339E5}" sibTransId="{D0728700-EEEF-4D90-9954-7EF5D5274552}"/>
    <dgm:cxn modelId="{E36525A2-C8FE-4B3A-BE75-5E3E5B40919B}" type="presOf" srcId="{2046FD54-1F68-4C00-804C-162FF0378AC3}" destId="{F6A8B9EA-D116-4A53-8E68-61EF15117B93}" srcOrd="0" destOrd="0" presId="urn:microsoft.com/office/officeart/2005/8/layout/hList1"/>
    <dgm:cxn modelId="{57E162A6-322C-413D-A0A6-FDC8BD444919}" type="presOf" srcId="{A4BD01B5-E651-4CD3-938E-631058FC607A}" destId="{83CC35A0-1637-4598-9647-CF11D02D7BB2}" srcOrd="0" destOrd="0" presId="urn:microsoft.com/office/officeart/2005/8/layout/hList1"/>
    <dgm:cxn modelId="{AC8B1EA9-A49E-4FE8-99FE-3EFA665E71C8}" srcId="{A53EC687-7902-457E-8544-AD580D504838}" destId="{2046FD54-1F68-4C00-804C-162FF0378AC3}" srcOrd="3" destOrd="0" parTransId="{87DA8555-73C1-4856-B01A-7A8A8798386E}" sibTransId="{77BA860C-CAF3-4D08-84BC-C5135677DDFF}"/>
    <dgm:cxn modelId="{3B8A20BE-0A76-45FF-8513-3D5C33D8B9F5}" srcId="{A53EC687-7902-457E-8544-AD580D504838}" destId="{9288F330-ACAA-4637-BB53-E5AB511D64B5}" srcOrd="2" destOrd="0" parTransId="{CC09440B-8E59-432C-B84A-15F22A0A6EAF}" sibTransId="{FA78A8B7-E755-4A6B-8E3F-BB17CFC2D6C5}"/>
    <dgm:cxn modelId="{395F23C8-9D53-4848-80F7-9DA2F9BE2A7D}" srcId="{41646201-8531-411C-BC87-FB473D893632}" destId="{430E9EC0-6309-439A-8012-5110F111A1FB}" srcOrd="0" destOrd="0" parTransId="{73465C0F-C0EF-4361-B6FD-93BEA46FFB5B}" sibTransId="{7F116FFA-0F73-4189-9DFD-CBB50C9B86DF}"/>
    <dgm:cxn modelId="{BD7C06D8-D9EB-4790-BAAC-1AF36016F659}" type="presOf" srcId="{5A695D2C-E4BC-4EF4-9C64-7BD644714FE5}" destId="{0233155A-A576-43F1-8202-71497B2621A1}" srcOrd="0" destOrd="0" presId="urn:microsoft.com/office/officeart/2005/8/layout/hList1"/>
    <dgm:cxn modelId="{FFC3F5D8-71AB-4C15-8C9E-34E9ACF08DCC}" type="presOf" srcId="{CAEFD189-62DD-44C8-A42B-4B704D1A39E5}" destId="{4D7ED06A-3482-4107-A44B-C57269084AAC}" srcOrd="0" destOrd="0" presId="urn:microsoft.com/office/officeart/2005/8/layout/hList1"/>
    <dgm:cxn modelId="{369EC8DA-316D-4898-A701-CB14AE640125}" type="presOf" srcId="{6EFD1A07-2466-44CF-A54B-E41F3FB3BE88}" destId="{B6B33851-1422-4C26-AE5C-716C5CD2CE25}" srcOrd="0" destOrd="0" presId="urn:microsoft.com/office/officeart/2005/8/layout/hList1"/>
    <dgm:cxn modelId="{C14A7FE2-6F25-4F71-BF41-110813D352E0}" type="presOf" srcId="{991EDD7B-265F-4929-A419-AC0F24C89421}" destId="{B4B203FE-BBE4-4EDC-A873-97BF677DD0BA}" srcOrd="0" destOrd="0" presId="urn:microsoft.com/office/officeart/2005/8/layout/hList1"/>
    <dgm:cxn modelId="{E44E25E7-36C9-4DE8-B12B-6CE0881A3F58}" type="presOf" srcId="{D26F99D8-7612-4C70-922A-D8E4C899A5EB}" destId="{D921679F-B900-408D-8733-14B093AEA19A}" srcOrd="0" destOrd="0" presId="urn:microsoft.com/office/officeart/2005/8/layout/hList1"/>
    <dgm:cxn modelId="{DBB243EB-1FF5-4A3E-87F2-2C46A30F8E6A}" type="presOf" srcId="{A53EC687-7902-457E-8544-AD580D504838}" destId="{A82E46B2-A02A-425C-9E29-7755743FE6B9}" srcOrd="0" destOrd="0" presId="urn:microsoft.com/office/officeart/2005/8/layout/hList1"/>
    <dgm:cxn modelId="{FD5A66ED-064D-4FFD-ACF3-FE7865EDC68D}" type="presOf" srcId="{9288F330-ACAA-4637-BB53-E5AB511D64B5}" destId="{330B603B-F41F-43F9-9CBB-5EEA77D0AAD8}" srcOrd="0" destOrd="0" presId="urn:microsoft.com/office/officeart/2005/8/layout/hList1"/>
    <dgm:cxn modelId="{AACD3CFF-11D4-4E34-B247-EF8C2ED18237}" type="presOf" srcId="{6C495095-527A-4F98-A50C-305F63718384}" destId="{BF2C2257-7541-4435-AB40-96624254F776}" srcOrd="0" destOrd="0" presId="urn:microsoft.com/office/officeart/2005/8/layout/hList1"/>
    <dgm:cxn modelId="{A91C0F60-2C55-40BD-B43B-825C26FA0DD8}" type="presParOf" srcId="{A82E46B2-A02A-425C-9E29-7755743FE6B9}" destId="{A72EB2CF-6892-4B13-8B11-0D5A521FAB33}" srcOrd="0" destOrd="0" presId="urn:microsoft.com/office/officeart/2005/8/layout/hList1"/>
    <dgm:cxn modelId="{C1CD6BF3-9CE1-4C86-B05D-D5097CFFA22E}" type="presParOf" srcId="{A72EB2CF-6892-4B13-8B11-0D5A521FAB33}" destId="{CBF0428D-65D0-4F81-AD99-F04009FF5578}" srcOrd="0" destOrd="0" presId="urn:microsoft.com/office/officeart/2005/8/layout/hList1"/>
    <dgm:cxn modelId="{DD21A852-1CCF-4C27-A526-EC164FA4C859}" type="presParOf" srcId="{A72EB2CF-6892-4B13-8B11-0D5A521FAB33}" destId="{83CC35A0-1637-4598-9647-CF11D02D7BB2}" srcOrd="1" destOrd="0" presId="urn:microsoft.com/office/officeart/2005/8/layout/hList1"/>
    <dgm:cxn modelId="{990C8595-CBA3-45E5-8BB2-478EC09870DE}" type="presParOf" srcId="{A82E46B2-A02A-425C-9E29-7755743FE6B9}" destId="{041BCF31-94F4-4FC9-A7EC-5CCB5153C2D4}" srcOrd="1" destOrd="0" presId="urn:microsoft.com/office/officeart/2005/8/layout/hList1"/>
    <dgm:cxn modelId="{BE5C9148-80B0-4531-88D0-BE7919B67193}" type="presParOf" srcId="{A82E46B2-A02A-425C-9E29-7755743FE6B9}" destId="{778B9F12-6622-41B9-8DF0-6FD2CA67B9BC}" srcOrd="2" destOrd="0" presId="urn:microsoft.com/office/officeart/2005/8/layout/hList1"/>
    <dgm:cxn modelId="{CF549DD4-96A2-46EF-B843-B454E24B5867}" type="presParOf" srcId="{778B9F12-6622-41B9-8DF0-6FD2CA67B9BC}" destId="{DA226A78-4808-42E6-AEB1-A36D3888A087}" srcOrd="0" destOrd="0" presId="urn:microsoft.com/office/officeart/2005/8/layout/hList1"/>
    <dgm:cxn modelId="{B056B91D-14A0-4412-BBA1-D4EE4B7730C4}" type="presParOf" srcId="{778B9F12-6622-41B9-8DF0-6FD2CA67B9BC}" destId="{4D7ED06A-3482-4107-A44B-C57269084AAC}" srcOrd="1" destOrd="0" presId="urn:microsoft.com/office/officeart/2005/8/layout/hList1"/>
    <dgm:cxn modelId="{FA37BEA3-74DF-4D30-8D0E-7BDCF13E6BEC}" type="presParOf" srcId="{A82E46B2-A02A-425C-9E29-7755743FE6B9}" destId="{08355841-2597-4176-B795-030703B586F3}" srcOrd="3" destOrd="0" presId="urn:microsoft.com/office/officeart/2005/8/layout/hList1"/>
    <dgm:cxn modelId="{E9F62AB0-160D-43F5-89BD-D9073328034C}" type="presParOf" srcId="{A82E46B2-A02A-425C-9E29-7755743FE6B9}" destId="{53146D75-5025-4CCB-9475-589DD63B1567}" srcOrd="4" destOrd="0" presId="urn:microsoft.com/office/officeart/2005/8/layout/hList1"/>
    <dgm:cxn modelId="{FB34AD45-1AA9-4351-A080-55B01B0D099A}" type="presParOf" srcId="{53146D75-5025-4CCB-9475-589DD63B1567}" destId="{330B603B-F41F-43F9-9CBB-5EEA77D0AAD8}" srcOrd="0" destOrd="0" presId="urn:microsoft.com/office/officeart/2005/8/layout/hList1"/>
    <dgm:cxn modelId="{167F912E-76BB-450D-9B36-F9B562574D39}" type="presParOf" srcId="{53146D75-5025-4CCB-9475-589DD63B1567}" destId="{B6B33851-1422-4C26-AE5C-716C5CD2CE25}" srcOrd="1" destOrd="0" presId="urn:microsoft.com/office/officeart/2005/8/layout/hList1"/>
    <dgm:cxn modelId="{4E7602DB-5A3D-4C03-ABF8-0FF2518F5729}" type="presParOf" srcId="{A82E46B2-A02A-425C-9E29-7755743FE6B9}" destId="{93647AD8-13ED-467E-A7C5-1CCD2BB151C0}" srcOrd="5" destOrd="0" presId="urn:microsoft.com/office/officeart/2005/8/layout/hList1"/>
    <dgm:cxn modelId="{A0C2AAD1-3C3D-49A2-96F9-7A29530DE809}" type="presParOf" srcId="{A82E46B2-A02A-425C-9E29-7755743FE6B9}" destId="{216CB489-635C-4829-A6A3-0744E611A52A}" srcOrd="6" destOrd="0" presId="urn:microsoft.com/office/officeart/2005/8/layout/hList1"/>
    <dgm:cxn modelId="{67DCC41F-42D5-428C-8B22-4949AC8B31E2}" type="presParOf" srcId="{216CB489-635C-4829-A6A3-0744E611A52A}" destId="{F6A8B9EA-D116-4A53-8E68-61EF15117B93}" srcOrd="0" destOrd="0" presId="urn:microsoft.com/office/officeart/2005/8/layout/hList1"/>
    <dgm:cxn modelId="{5BBE1F55-EEA5-41DF-9108-BEFE3E55391D}" type="presParOf" srcId="{216CB489-635C-4829-A6A3-0744E611A52A}" destId="{D921679F-B900-408D-8733-14B093AEA19A}" srcOrd="1" destOrd="0" presId="urn:microsoft.com/office/officeart/2005/8/layout/hList1"/>
    <dgm:cxn modelId="{3CF7EA6F-5CAF-43DD-A623-941493835007}" type="presParOf" srcId="{A82E46B2-A02A-425C-9E29-7755743FE6B9}" destId="{C2E135DE-F805-4B78-B224-A914706515D2}" srcOrd="7" destOrd="0" presId="urn:microsoft.com/office/officeart/2005/8/layout/hList1"/>
    <dgm:cxn modelId="{BBACF345-F4B9-473E-AD0A-3E4AE9A0A4A1}" type="presParOf" srcId="{A82E46B2-A02A-425C-9E29-7755743FE6B9}" destId="{AF2B20C3-81C8-44C7-9879-AC97DC62DE02}" srcOrd="8" destOrd="0" presId="urn:microsoft.com/office/officeart/2005/8/layout/hList1"/>
    <dgm:cxn modelId="{E8661258-751E-4041-9BB8-12EB1AA07386}" type="presParOf" srcId="{AF2B20C3-81C8-44C7-9879-AC97DC62DE02}" destId="{0233155A-A576-43F1-8202-71497B2621A1}" srcOrd="0" destOrd="0" presId="urn:microsoft.com/office/officeart/2005/8/layout/hList1"/>
    <dgm:cxn modelId="{DBF98AA4-CC99-413B-926C-DE1314534A8B}" type="presParOf" srcId="{AF2B20C3-81C8-44C7-9879-AC97DC62DE02}" destId="{0ABBF64C-A02B-4F1C-AE43-6C4B0C4FD7ED}" srcOrd="1" destOrd="0" presId="urn:microsoft.com/office/officeart/2005/8/layout/hList1"/>
    <dgm:cxn modelId="{389DD1CB-4372-4F9A-8AAF-8FAC13BC04DD}" type="presParOf" srcId="{A82E46B2-A02A-425C-9E29-7755743FE6B9}" destId="{B3AB664A-8B22-4F62-8460-CDCA9487BB77}" srcOrd="9" destOrd="0" presId="urn:microsoft.com/office/officeart/2005/8/layout/hList1"/>
    <dgm:cxn modelId="{8D9FC5AA-6D87-449B-8774-81079654C588}" type="presParOf" srcId="{A82E46B2-A02A-425C-9E29-7755743FE6B9}" destId="{61D80375-C3D0-48BF-BB6F-0300D87FD24C}" srcOrd="10" destOrd="0" presId="urn:microsoft.com/office/officeart/2005/8/layout/hList1"/>
    <dgm:cxn modelId="{26CBC265-9F41-434A-912C-30B4899DE624}" type="presParOf" srcId="{61D80375-C3D0-48BF-BB6F-0300D87FD24C}" destId="{B4B203FE-BBE4-4EDC-A873-97BF677DD0BA}" srcOrd="0" destOrd="0" presId="urn:microsoft.com/office/officeart/2005/8/layout/hList1"/>
    <dgm:cxn modelId="{F7641841-CB74-4604-907B-ED7E1882CB48}" type="presParOf" srcId="{61D80375-C3D0-48BF-BB6F-0300D87FD24C}" destId="{BF2C2257-7541-4435-AB40-96624254F776}" srcOrd="1" destOrd="0" presId="urn:microsoft.com/office/officeart/2005/8/layout/hList1"/>
    <dgm:cxn modelId="{00EC48A0-921D-4055-94C6-BFF96A63ABF5}" type="presParOf" srcId="{A82E46B2-A02A-425C-9E29-7755743FE6B9}" destId="{6D9D14FB-CCAD-42C3-BA2D-CC0A715F3975}" srcOrd="11" destOrd="0" presId="urn:microsoft.com/office/officeart/2005/8/layout/hList1"/>
    <dgm:cxn modelId="{55D696F2-52A1-41EB-814A-EA72E47E0D2C}" type="presParOf" srcId="{A82E46B2-A02A-425C-9E29-7755743FE6B9}" destId="{DB33FC35-5DDB-4042-851D-CF5C078A52F5}" srcOrd="12" destOrd="0" presId="urn:microsoft.com/office/officeart/2005/8/layout/hList1"/>
    <dgm:cxn modelId="{48E3A4F0-C47E-4008-B678-E26826D3EFAC}" type="presParOf" srcId="{DB33FC35-5DDB-4042-851D-CF5C078A52F5}" destId="{39F1C576-03FD-4237-BC42-070E31A4EB8B}" srcOrd="0" destOrd="0" presId="urn:microsoft.com/office/officeart/2005/8/layout/hList1"/>
    <dgm:cxn modelId="{690F9B8F-5EB8-4F15-A121-5D228D78AADD}" type="presParOf" srcId="{DB33FC35-5DDB-4042-851D-CF5C078A52F5}" destId="{EA59382F-1B8A-4EDA-9C2E-52E26FDC17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0428D-65D0-4F81-AD99-F04009FF5578}">
      <dsp:nvSpPr>
        <dsp:cNvPr id="0" name=""/>
        <dsp:cNvSpPr/>
      </dsp:nvSpPr>
      <dsp:spPr>
        <a:xfrm>
          <a:off x="4894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Numero di neuroni per ogni </a:t>
          </a:r>
          <a:r>
            <a:rPr lang="it-IT" sz="900" kern="1200" dirty="0" err="1"/>
            <a:t>layer</a:t>
          </a:r>
          <a:endParaRPr lang="it-IT" sz="900" kern="1200" dirty="0"/>
        </a:p>
      </dsp:txBody>
      <dsp:txXfrm>
        <a:off x="4894" y="203426"/>
        <a:ext cx="1451717" cy="329525"/>
      </dsp:txXfrm>
    </dsp:sp>
    <dsp:sp modelId="{83CC35A0-1637-4598-9647-CF11D02D7BB2}">
      <dsp:nvSpPr>
        <dsp:cNvPr id="0" name=""/>
        <dsp:cNvSpPr/>
      </dsp:nvSpPr>
      <dsp:spPr>
        <a:xfrm>
          <a:off x="4894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/>
            <a:t>Numero di neuroni per ogni </a:t>
          </a:r>
          <a:r>
            <a:rPr lang="it-IT" sz="900" kern="1200" dirty="0" err="1"/>
            <a:t>hidden</a:t>
          </a:r>
          <a:r>
            <a:rPr lang="it-IT" sz="900" kern="1200" dirty="0"/>
            <a:t> </a:t>
          </a:r>
          <a:r>
            <a:rPr lang="it-IT" sz="900" kern="1200" dirty="0" err="1"/>
            <a:t>layer</a:t>
          </a:r>
          <a:r>
            <a:rPr lang="it-IT" sz="900" kern="1200" dirty="0"/>
            <a:t> posto tra i  </a:t>
          </a:r>
          <a:r>
            <a:rPr lang="it-IT" sz="900" kern="1200" dirty="0" err="1"/>
            <a:t>layer</a:t>
          </a:r>
          <a:r>
            <a:rPr lang="it-IT" sz="900" kern="1200" dirty="0"/>
            <a:t> di input a di output</a:t>
          </a:r>
        </a:p>
      </dsp:txBody>
      <dsp:txXfrm>
        <a:off x="4894" y="532952"/>
        <a:ext cx="1451717" cy="1024774"/>
      </dsp:txXfrm>
    </dsp:sp>
    <dsp:sp modelId="{DA226A78-4808-42E6-AEB1-A36D3888A087}">
      <dsp:nvSpPr>
        <dsp:cNvPr id="0" name=""/>
        <dsp:cNvSpPr/>
      </dsp:nvSpPr>
      <dsp:spPr>
        <a:xfrm>
          <a:off x="1659852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Batch size</a:t>
          </a:r>
        </a:p>
      </dsp:txBody>
      <dsp:txXfrm>
        <a:off x="1659852" y="203426"/>
        <a:ext cx="1451717" cy="329525"/>
      </dsp:txXfrm>
    </dsp:sp>
    <dsp:sp modelId="{4D7ED06A-3482-4107-A44B-C57269084AAC}">
      <dsp:nvSpPr>
        <dsp:cNvPr id="0" name=""/>
        <dsp:cNvSpPr/>
      </dsp:nvSpPr>
      <dsp:spPr>
        <a:xfrm>
          <a:off x="1659852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cs typeface="Times New Roman" panose="02020603050405020304" pitchFamily="18" charset="0"/>
            </a:rPr>
            <a:t>Il Batch size indica il numero di campioni di dati usati per calcolare l’aggiornamento dei pesi durante una singola iterazione di training.</a:t>
          </a:r>
          <a:endParaRPr lang="it-IT" sz="900" kern="1200" dirty="0"/>
        </a:p>
      </dsp:txBody>
      <dsp:txXfrm>
        <a:off x="1659852" y="532952"/>
        <a:ext cx="1451717" cy="1024774"/>
      </dsp:txXfrm>
    </dsp:sp>
    <dsp:sp modelId="{330B603B-F41F-43F9-9CBB-5EEA77D0AAD8}">
      <dsp:nvSpPr>
        <dsp:cNvPr id="0" name=""/>
        <dsp:cNvSpPr/>
      </dsp:nvSpPr>
      <dsp:spPr>
        <a:xfrm>
          <a:off x="3314811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 err="1"/>
            <a:t>Learnign</a:t>
          </a:r>
          <a:r>
            <a:rPr lang="it-IT" sz="900" kern="1200" dirty="0"/>
            <a:t> rate</a:t>
          </a:r>
        </a:p>
      </dsp:txBody>
      <dsp:txXfrm>
        <a:off x="3314811" y="203426"/>
        <a:ext cx="1451717" cy="329525"/>
      </dsp:txXfrm>
    </dsp:sp>
    <dsp:sp modelId="{B6B33851-1422-4C26-AE5C-716C5CD2CE25}">
      <dsp:nvSpPr>
        <dsp:cNvPr id="0" name=""/>
        <dsp:cNvSpPr/>
      </dsp:nvSpPr>
      <dsp:spPr>
        <a:xfrm>
          <a:off x="3314811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cs typeface="Times New Roman" panose="02020603050405020304" pitchFamily="18" charset="0"/>
            </a:rPr>
            <a:t>Parametro fondamentale, che controlla quanto velocemente o lentamente il modello aggiorna i pesi in risposta dell’errore calcolato durante l’addestramento.</a:t>
          </a:r>
          <a:endParaRPr lang="it-IT" sz="900" kern="1200" dirty="0"/>
        </a:p>
      </dsp:txBody>
      <dsp:txXfrm>
        <a:off x="3314811" y="532952"/>
        <a:ext cx="1451717" cy="1024774"/>
      </dsp:txXfrm>
    </dsp:sp>
    <dsp:sp modelId="{F6A8B9EA-D116-4A53-8E68-61EF15117B93}">
      <dsp:nvSpPr>
        <dsp:cNvPr id="0" name=""/>
        <dsp:cNvSpPr/>
      </dsp:nvSpPr>
      <dsp:spPr>
        <a:xfrm>
          <a:off x="4969769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 err="1"/>
            <a:t>Activation</a:t>
          </a:r>
          <a:r>
            <a:rPr lang="it-IT" sz="900" kern="1200" dirty="0"/>
            <a:t> </a:t>
          </a:r>
          <a:r>
            <a:rPr lang="it-IT" sz="900" kern="1200" dirty="0" err="1"/>
            <a:t>function</a:t>
          </a:r>
          <a:endParaRPr lang="it-IT" sz="900" kern="1200" dirty="0"/>
        </a:p>
      </dsp:txBody>
      <dsp:txXfrm>
        <a:off x="4969769" y="203426"/>
        <a:ext cx="1451717" cy="329525"/>
      </dsp:txXfrm>
    </dsp:sp>
    <dsp:sp modelId="{D921679F-B900-408D-8733-14B093AEA19A}">
      <dsp:nvSpPr>
        <dsp:cNvPr id="0" name=""/>
        <dsp:cNvSpPr/>
      </dsp:nvSpPr>
      <dsp:spPr>
        <a:xfrm>
          <a:off x="4969769" y="542677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>
              <a:cs typeface="Times New Roman" panose="02020603050405020304" pitchFamily="18" charset="0"/>
            </a:rPr>
            <a:t>Sono state valutate 2 activation function: ReLU e Tanh</a:t>
          </a:r>
          <a:endParaRPr lang="it-IT" sz="900" kern="1200"/>
        </a:p>
      </dsp:txBody>
      <dsp:txXfrm>
        <a:off x="4969769" y="542677"/>
        <a:ext cx="1451717" cy="1024774"/>
      </dsp:txXfrm>
    </dsp:sp>
    <dsp:sp modelId="{0233155A-A576-43F1-8202-71497B2621A1}">
      <dsp:nvSpPr>
        <dsp:cNvPr id="0" name=""/>
        <dsp:cNvSpPr/>
      </dsp:nvSpPr>
      <dsp:spPr>
        <a:xfrm>
          <a:off x="6624727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Numero di </a:t>
          </a:r>
          <a:r>
            <a:rPr lang="it-IT" sz="900" kern="1200" dirty="0" err="1"/>
            <a:t>hidden</a:t>
          </a:r>
          <a:r>
            <a:rPr lang="it-IT" sz="900" kern="1200" dirty="0"/>
            <a:t> </a:t>
          </a:r>
          <a:r>
            <a:rPr lang="it-IT" sz="900" kern="1200" dirty="0" err="1"/>
            <a:t>layer</a:t>
          </a:r>
          <a:endParaRPr lang="it-IT" sz="900" kern="1200" dirty="0"/>
        </a:p>
      </dsp:txBody>
      <dsp:txXfrm>
        <a:off x="6624727" y="203426"/>
        <a:ext cx="1451717" cy="329525"/>
      </dsp:txXfrm>
    </dsp:sp>
    <dsp:sp modelId="{0ABBF64C-A02B-4F1C-AE43-6C4B0C4FD7ED}">
      <dsp:nvSpPr>
        <dsp:cNvPr id="0" name=""/>
        <dsp:cNvSpPr/>
      </dsp:nvSpPr>
      <dsp:spPr>
        <a:xfrm>
          <a:off x="6624727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/>
            <a:t>Numero di epoche tra il </a:t>
          </a:r>
          <a:r>
            <a:rPr lang="it-IT" sz="900" kern="1200" dirty="0" err="1"/>
            <a:t>layer</a:t>
          </a:r>
          <a:r>
            <a:rPr lang="it-IT" sz="900" kern="1200" dirty="0"/>
            <a:t> di input e di output</a:t>
          </a:r>
        </a:p>
      </dsp:txBody>
      <dsp:txXfrm>
        <a:off x="6624727" y="532952"/>
        <a:ext cx="1451717" cy="1024774"/>
      </dsp:txXfrm>
    </dsp:sp>
    <dsp:sp modelId="{B4B203FE-BBE4-4EDC-A873-97BF677DD0BA}">
      <dsp:nvSpPr>
        <dsp:cNvPr id="0" name=""/>
        <dsp:cNvSpPr/>
      </dsp:nvSpPr>
      <dsp:spPr>
        <a:xfrm>
          <a:off x="8279686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Epoche</a:t>
          </a:r>
        </a:p>
      </dsp:txBody>
      <dsp:txXfrm>
        <a:off x="8279686" y="203426"/>
        <a:ext cx="1451717" cy="329525"/>
      </dsp:txXfrm>
    </dsp:sp>
    <dsp:sp modelId="{BF2C2257-7541-4435-AB40-96624254F776}">
      <dsp:nvSpPr>
        <dsp:cNvPr id="0" name=""/>
        <dsp:cNvSpPr/>
      </dsp:nvSpPr>
      <dsp:spPr>
        <a:xfrm>
          <a:off x="8279686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cs typeface="Times New Roman" panose="02020603050405020304" pitchFamily="18" charset="0"/>
            </a:rPr>
            <a:t>Le epoche indicano quante volte l’algoritmo attraversa l’intero training set e deve essere adeguato per evitare </a:t>
          </a:r>
          <a:r>
            <a:rPr lang="it-IT" sz="900" kern="1200" dirty="0" err="1">
              <a:cs typeface="Times New Roman" panose="02020603050405020304" pitchFamily="18" charset="0"/>
            </a:rPr>
            <a:t>overfitting</a:t>
          </a:r>
          <a:r>
            <a:rPr lang="it-IT" sz="900" kern="1200" dirty="0">
              <a:cs typeface="Times New Roman" panose="02020603050405020304" pitchFamily="18" charset="0"/>
            </a:rPr>
            <a:t> e </a:t>
          </a:r>
          <a:r>
            <a:rPr lang="it-IT" sz="900" kern="1200" dirty="0" err="1">
              <a:cs typeface="Times New Roman" panose="02020603050405020304" pitchFamily="18" charset="0"/>
            </a:rPr>
            <a:t>underfitting</a:t>
          </a:r>
          <a:endParaRPr lang="it-IT" sz="900" kern="1200" dirty="0"/>
        </a:p>
      </dsp:txBody>
      <dsp:txXfrm>
        <a:off x="8279686" y="532952"/>
        <a:ext cx="1451717" cy="1024774"/>
      </dsp:txXfrm>
    </dsp:sp>
    <dsp:sp modelId="{39F1C576-03FD-4237-BC42-070E31A4EB8B}">
      <dsp:nvSpPr>
        <dsp:cNvPr id="0" name=""/>
        <dsp:cNvSpPr/>
      </dsp:nvSpPr>
      <dsp:spPr>
        <a:xfrm>
          <a:off x="9934644" y="203426"/>
          <a:ext cx="1451717" cy="329525"/>
        </a:xfrm>
        <a:prstGeom prst="rect">
          <a:avLst/>
        </a:prstGeom>
        <a:solidFill>
          <a:srgbClr val="76323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 err="1"/>
            <a:t>Optimizer</a:t>
          </a:r>
          <a:endParaRPr lang="it-IT" sz="900" kern="1200" dirty="0"/>
        </a:p>
      </dsp:txBody>
      <dsp:txXfrm>
        <a:off x="9934644" y="203426"/>
        <a:ext cx="1451717" cy="329525"/>
      </dsp:txXfrm>
    </dsp:sp>
    <dsp:sp modelId="{EA59382F-1B8A-4EDA-9C2E-52E26FDC17EC}">
      <dsp:nvSpPr>
        <dsp:cNvPr id="0" name=""/>
        <dsp:cNvSpPr/>
      </dsp:nvSpPr>
      <dsp:spPr>
        <a:xfrm>
          <a:off x="9934644" y="532952"/>
          <a:ext cx="1451717" cy="1024774"/>
        </a:xfrm>
        <a:prstGeom prst="rect">
          <a:avLst/>
        </a:prstGeom>
        <a:solidFill>
          <a:srgbClr val="EBD1D6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900" kern="1200" dirty="0">
              <a:cs typeface="Times New Roman" panose="02020603050405020304" pitchFamily="18" charset="0"/>
            </a:rPr>
            <a:t>Un ottimizzatore è un algoritmo che modifica i pesi e i </a:t>
          </a:r>
          <a:r>
            <a:rPr lang="it-IT" sz="900" kern="1200" dirty="0" err="1">
              <a:cs typeface="Times New Roman" panose="02020603050405020304" pitchFamily="18" charset="0"/>
            </a:rPr>
            <a:t>bias</a:t>
          </a:r>
          <a:r>
            <a:rPr lang="it-IT" sz="900" kern="1200" dirty="0">
              <a:cs typeface="Times New Roman" panose="02020603050405020304" pitchFamily="18" charset="0"/>
            </a:rPr>
            <a:t> della rete neurale durante l’addestramento, con lo scopo di ridurre la funzione di perdita, </a:t>
          </a:r>
          <a:endParaRPr lang="it-IT" sz="900" kern="1200" dirty="0"/>
        </a:p>
      </dsp:txBody>
      <dsp:txXfrm>
        <a:off x="9934644" y="532952"/>
        <a:ext cx="1451717" cy="102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030E-E6A6-4E46-A9B2-627BD01FF2A0}" type="datetimeFigureOut">
              <a:rPr lang="it-IT" smtClean="0"/>
              <a:t>21/08/2025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F4EF-1E27-46A9-8EEE-7BE6F71B11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75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3BD4-015F-4D13-ADBC-ED10F1691ABD}" type="datetime1">
              <a:rPr lang="it-IT" smtClean="0"/>
              <a:t>21/08/2025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A75-F670-48BD-94E4-9FA8F4525570}" type="datetime1">
              <a:rPr lang="it-IT" smtClean="0"/>
              <a:t>21/08/2025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4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CF80-022D-4967-9236-95F71AAEE273}" type="datetime1">
              <a:rPr lang="it-IT" smtClean="0"/>
              <a:t>21/08/2025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323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06B214-C8AC-42EC-927E-9025A751B483}" type="datetime1">
              <a:rPr lang="it-IT" smtClean="0"/>
              <a:t>21/08/2025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33" y="487362"/>
            <a:ext cx="1608667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rgbClr val="76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8E881-2BFA-4F9A-ACE0-F08E4686AA69}" type="datetime1">
              <a:rPr lang="it-IT" smtClean="0"/>
              <a:t>21/08/2025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12762"/>
            <a:ext cx="2070314" cy="6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323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8EF9BE-C27F-4B28-9FEE-89F0581CFE22}" type="datetime1">
              <a:rPr lang="it-IT" smtClean="0"/>
              <a:t>21/08/2025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33" y="487362"/>
            <a:ext cx="1608667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BE23-741C-4789-A370-E44D8DEBF196}" type="datetime1">
              <a:rPr lang="it-IT" smtClean="0"/>
              <a:t>21/08/2025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82AA-2FA6-4F85-8EEC-739883023554}" type="datetime1">
              <a:rPr lang="it-IT" smtClean="0"/>
              <a:t>21/08/2025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40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5FFE-9CA1-4DF7-97C6-2F6D2CC5EF8A}" type="datetime1">
              <a:rPr lang="it-IT" smtClean="0"/>
              <a:t>21/08/2025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1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2BB9-69D5-4BB2-91A9-60E7DE3F0948}" type="datetime1">
              <a:rPr lang="it-IT" smtClean="0"/>
              <a:t>21/08/2025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0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040B-E189-412C-BA2C-ABAC92C12637}" type="datetime1">
              <a:rPr lang="it-IT" smtClean="0"/>
              <a:t>21/08/2025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6933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185333"/>
            <a:ext cx="10515600" cy="4991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78C3-7E30-44F3-ABC9-D82FFA1AAE48}" type="datetime1">
              <a:rPr lang="it-IT" smtClean="0"/>
              <a:t>21/08/2025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AIAS2025 | 3-6 Settembre | Firenze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A035-84A9-4BD7-ABC5-06E7CF79865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1134531"/>
            <a:ext cx="10515600" cy="0"/>
          </a:xfrm>
          <a:prstGeom prst="line">
            <a:avLst/>
          </a:prstGeom>
          <a:ln w="19050">
            <a:solidFill>
              <a:srgbClr val="76323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838200" y="6270100"/>
            <a:ext cx="10515600" cy="0"/>
          </a:xfrm>
          <a:prstGeom prst="line">
            <a:avLst/>
          </a:prstGeom>
          <a:ln w="19050">
            <a:solidFill>
              <a:srgbClr val="76323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Uso di metodologie Deep Learning nella progettazione della ruota di autoveicoli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Ronco D., Fontana R., Gallio G.</a:t>
            </a:r>
          </a:p>
          <a:p>
            <a:r>
              <a:rPr lang="it-IT" sz="1800" dirty="0"/>
              <a:t>Politecnico di Torino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58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77277-61F8-3C41-FE37-296F74733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EF628B5-8351-8A23-B177-0EE4C679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DF4BEF-696F-D90C-AD38-E3B0929C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D359D418-38BC-31CE-8C2F-78DDB20EE6FD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AA4BAA73-CBDA-8C9A-DADB-3C57DC9D58A9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BF06A27B-6766-D659-89C1-7E59317745B8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19F26470-C0E3-37CE-964E-0C62B70AB90D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F005468C-45D0-FFFF-39D8-C64276A5C257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927AB4CE-A0C7-6E9D-368E-C91315F79A1D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A40004-60BD-DEF0-E8C6-A0414F8C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9987-D1E1-1BB1-1242-834FE20B2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B615D2A-8642-7FA4-0ED4-BD82189A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FEM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F3E34D-6E67-3913-4830-DDEF4A87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5BF5B3F-2A6B-E2C3-3135-BFFB6972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64" y="3821636"/>
            <a:ext cx="2393343" cy="246899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336DA90-ED6F-BDE0-612D-77885809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12614" y="4031898"/>
            <a:ext cx="2468994" cy="17938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8B404E-5734-8E80-2D9A-71E85979B853}"/>
              </a:ext>
            </a:extLst>
          </p:cNvPr>
          <p:cNvSpPr txBox="1"/>
          <p:nvPr/>
        </p:nvSpPr>
        <p:spPr>
          <a:xfrm>
            <a:off x="2364397" y="4055481"/>
            <a:ext cx="1691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100" b="1" dirty="0"/>
              <a:t>Most stressed area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9254F38-B8FC-33B0-94F6-DA392BEF97FA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174789" y="4317091"/>
            <a:ext cx="1035330" cy="5641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40E4837-227F-2606-41B4-2E3A0B80678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210119" y="4317091"/>
            <a:ext cx="1152875" cy="453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FD84A6E-4A3A-4919-3A60-0B56C1A3631B}"/>
              </a:ext>
            </a:extLst>
          </p:cNvPr>
          <p:cNvGrpSpPr/>
          <p:nvPr/>
        </p:nvGrpSpPr>
        <p:grpSpPr>
          <a:xfrm>
            <a:off x="470032" y="1672120"/>
            <a:ext cx="2492045" cy="2027401"/>
            <a:chOff x="5585254" y="3169076"/>
            <a:chExt cx="3294476" cy="2842435"/>
          </a:xfrm>
        </p:grpSpPr>
        <p:pic>
          <p:nvPicPr>
            <p:cNvPr id="13" name="Picture 49">
              <a:extLst>
                <a:ext uri="{FF2B5EF4-FFF2-40B4-BE49-F238E27FC236}">
                  <a16:creationId xmlns:a16="http://schemas.microsoft.com/office/drawing/2014/main" id="{C2DE39CB-51BF-8055-A0DA-D2DCF79F8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54" y="3169076"/>
              <a:ext cx="3294476" cy="28351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96613423-2FC8-A116-AA8C-0C09AF273179}"/>
                </a:ext>
              </a:extLst>
            </p:cNvPr>
            <p:cNvSpPr/>
            <p:nvPr/>
          </p:nvSpPr>
          <p:spPr>
            <a:xfrm>
              <a:off x="6283682" y="3799021"/>
              <a:ext cx="100642" cy="97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15" name="Freccia ad arco 17">
              <a:extLst>
                <a:ext uri="{FF2B5EF4-FFF2-40B4-BE49-F238E27FC236}">
                  <a16:creationId xmlns:a16="http://schemas.microsoft.com/office/drawing/2014/main" id="{B381FE48-05E2-ED56-702C-2DC512C49C9C}"/>
                </a:ext>
              </a:extLst>
            </p:cNvPr>
            <p:cNvSpPr/>
            <p:nvPr/>
          </p:nvSpPr>
          <p:spPr>
            <a:xfrm rot="11044481" flipH="1">
              <a:off x="6129253" y="3634266"/>
              <a:ext cx="412457" cy="378940"/>
            </a:xfrm>
            <a:prstGeom prst="circularArrow">
              <a:avLst>
                <a:gd name="adj1" fmla="val 0"/>
                <a:gd name="adj2" fmla="val 1142319"/>
                <a:gd name="adj3" fmla="val 20712665"/>
                <a:gd name="adj4" fmla="val 4688172"/>
                <a:gd name="adj5" fmla="val 6036"/>
              </a:avLst>
            </a:prstGeom>
            <a:solidFill>
              <a:srgbClr val="0580AB"/>
            </a:solidFill>
            <a:ln>
              <a:solidFill>
                <a:srgbClr val="0580A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CECF825-E84F-EB51-A37E-EAAEDC31A218}"/>
                </a:ext>
              </a:extLst>
            </p:cNvPr>
            <p:cNvSpPr/>
            <p:nvPr/>
          </p:nvSpPr>
          <p:spPr>
            <a:xfrm>
              <a:off x="6562890" y="5041557"/>
              <a:ext cx="79575" cy="8239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cxnSp>
          <p:nvCxnSpPr>
            <p:cNvPr id="17" name="Connettore 1 20">
              <a:extLst>
                <a:ext uri="{FF2B5EF4-FFF2-40B4-BE49-F238E27FC236}">
                  <a16:creationId xmlns:a16="http://schemas.microsoft.com/office/drawing/2014/main" id="{4CA3E9F2-803D-9B70-BB47-9B5AD6988892}"/>
                </a:ext>
              </a:extLst>
            </p:cNvPr>
            <p:cNvCxnSpPr/>
            <p:nvPr/>
          </p:nvCxnSpPr>
          <p:spPr>
            <a:xfrm>
              <a:off x="6604080" y="5123949"/>
              <a:ext cx="0" cy="23888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3">
              <a:extLst>
                <a:ext uri="{FF2B5EF4-FFF2-40B4-BE49-F238E27FC236}">
                  <a16:creationId xmlns:a16="http://schemas.microsoft.com/office/drawing/2014/main" id="{114D531D-3D77-1260-7919-FA6E62EB6D2F}"/>
                </a:ext>
              </a:extLst>
            </p:cNvPr>
            <p:cNvCxnSpPr/>
            <p:nvPr/>
          </p:nvCxnSpPr>
          <p:spPr>
            <a:xfrm>
              <a:off x="6332231" y="5296928"/>
              <a:ext cx="271849" cy="0"/>
            </a:xfrm>
            <a:prstGeom prst="line">
              <a:avLst/>
            </a:prstGeom>
            <a:ln w="9525">
              <a:solidFill>
                <a:schemeClr val="tx1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6">
              <a:extLst>
                <a:ext uri="{FF2B5EF4-FFF2-40B4-BE49-F238E27FC236}">
                  <a16:creationId xmlns:a16="http://schemas.microsoft.com/office/drawing/2014/main" id="{32577009-C57F-CE41-FCDE-B21FC06D268B}"/>
                </a:ext>
              </a:extLst>
            </p:cNvPr>
            <p:cNvCxnSpPr/>
            <p:nvPr/>
          </p:nvCxnSpPr>
          <p:spPr>
            <a:xfrm>
              <a:off x="5923005" y="5296928"/>
              <a:ext cx="40159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9">
              <a:extLst>
                <a:ext uri="{FF2B5EF4-FFF2-40B4-BE49-F238E27FC236}">
                  <a16:creationId xmlns:a16="http://schemas.microsoft.com/office/drawing/2014/main" id="{9817D230-B785-E3E0-1900-7E417E9903F6}"/>
                </a:ext>
              </a:extLst>
            </p:cNvPr>
            <p:cNvCxnSpPr/>
            <p:nvPr/>
          </p:nvCxnSpPr>
          <p:spPr>
            <a:xfrm>
              <a:off x="5923005" y="5090997"/>
              <a:ext cx="66521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31">
              <a:extLst>
                <a:ext uri="{FF2B5EF4-FFF2-40B4-BE49-F238E27FC236}">
                  <a16:creationId xmlns:a16="http://schemas.microsoft.com/office/drawing/2014/main" id="{604DBDED-4BE4-E91C-C7BF-35F00B67DEB1}"/>
                </a:ext>
              </a:extLst>
            </p:cNvPr>
            <p:cNvCxnSpPr/>
            <p:nvPr/>
          </p:nvCxnSpPr>
          <p:spPr>
            <a:xfrm>
              <a:off x="5923005" y="3851175"/>
              <a:ext cx="751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32">
              <a:extLst>
                <a:ext uri="{FF2B5EF4-FFF2-40B4-BE49-F238E27FC236}">
                  <a16:creationId xmlns:a16="http://schemas.microsoft.com/office/drawing/2014/main" id="{BAD891E5-FC89-E456-8D44-1CDCE92467F7}"/>
                </a:ext>
              </a:extLst>
            </p:cNvPr>
            <p:cNvCxnSpPr/>
            <p:nvPr/>
          </p:nvCxnSpPr>
          <p:spPr>
            <a:xfrm flipV="1">
              <a:off x="6009501" y="3851175"/>
              <a:ext cx="0" cy="1244628"/>
            </a:xfrm>
            <a:prstGeom prst="line">
              <a:avLst/>
            </a:prstGeom>
            <a:ln w="9525">
              <a:solidFill>
                <a:schemeClr val="tx1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36">
              <a:extLst>
                <a:ext uri="{FF2B5EF4-FFF2-40B4-BE49-F238E27FC236}">
                  <a16:creationId xmlns:a16="http://schemas.microsoft.com/office/drawing/2014/main" id="{A6330BB6-94AB-91C3-F6C4-2D040FF2D3A7}"/>
                </a:ext>
              </a:extLst>
            </p:cNvPr>
            <p:cNvSpPr txBox="1"/>
            <p:nvPr/>
          </p:nvSpPr>
          <p:spPr>
            <a:xfrm>
              <a:off x="5787082" y="4357816"/>
              <a:ext cx="403655" cy="43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b</a:t>
              </a:r>
            </a:p>
          </p:txBody>
        </p:sp>
        <p:sp>
          <p:nvSpPr>
            <p:cNvPr id="24" name="CasellaDiTesto 37">
              <a:extLst>
                <a:ext uri="{FF2B5EF4-FFF2-40B4-BE49-F238E27FC236}">
                  <a16:creationId xmlns:a16="http://schemas.microsoft.com/office/drawing/2014/main" id="{9D4CF2C1-45A9-760F-C99F-0B6278035B4E}"/>
                </a:ext>
              </a:extLst>
            </p:cNvPr>
            <p:cNvSpPr txBox="1"/>
            <p:nvPr/>
          </p:nvSpPr>
          <p:spPr>
            <a:xfrm>
              <a:off x="5717056" y="5119828"/>
              <a:ext cx="403655" cy="43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r</a:t>
              </a:r>
            </a:p>
          </p:txBody>
        </p:sp>
        <p:sp>
          <p:nvSpPr>
            <p:cNvPr id="25" name="CasellaDiTesto 38">
              <a:extLst>
                <a:ext uri="{FF2B5EF4-FFF2-40B4-BE49-F238E27FC236}">
                  <a16:creationId xmlns:a16="http://schemas.microsoft.com/office/drawing/2014/main" id="{CBA81CF6-3415-A87F-6B4A-9A5FB2B3F7ED}"/>
                </a:ext>
              </a:extLst>
            </p:cNvPr>
            <p:cNvSpPr txBox="1"/>
            <p:nvPr/>
          </p:nvSpPr>
          <p:spPr>
            <a:xfrm>
              <a:off x="6734388" y="5580005"/>
              <a:ext cx="403655" cy="43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w</a:t>
              </a:r>
            </a:p>
          </p:txBody>
        </p:sp>
        <p:sp>
          <p:nvSpPr>
            <p:cNvPr id="26" name="CasellaDiTesto 39">
              <a:extLst>
                <a:ext uri="{FF2B5EF4-FFF2-40B4-BE49-F238E27FC236}">
                  <a16:creationId xmlns:a16="http://schemas.microsoft.com/office/drawing/2014/main" id="{E7C1D8F8-542C-A70D-2ED3-9BAB89C700A7}"/>
                </a:ext>
              </a:extLst>
            </p:cNvPr>
            <p:cNvSpPr txBox="1"/>
            <p:nvPr/>
          </p:nvSpPr>
          <p:spPr>
            <a:xfrm>
              <a:off x="6465352" y="4742018"/>
              <a:ext cx="403655" cy="43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solidFill>
                    <a:srgbClr val="C00000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7" name="CasellaDiTesto 40">
              <a:extLst>
                <a:ext uri="{FF2B5EF4-FFF2-40B4-BE49-F238E27FC236}">
                  <a16:creationId xmlns:a16="http://schemas.microsoft.com/office/drawing/2014/main" id="{6B9107CC-5BE0-96E3-010C-1BC8E231DD56}"/>
                </a:ext>
              </a:extLst>
            </p:cNvPr>
            <p:cNvSpPr txBox="1"/>
            <p:nvPr/>
          </p:nvSpPr>
          <p:spPr>
            <a:xfrm>
              <a:off x="5947718" y="3425011"/>
              <a:ext cx="403655" cy="632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 err="1">
                  <a:solidFill>
                    <a:srgbClr val="0580AB"/>
                  </a:solidFill>
                  <a:cs typeface="Times New Roman" pitchFamily="18" charset="0"/>
                </a:rPr>
                <a:t>M</a:t>
              </a:r>
              <a:r>
                <a:rPr lang="it-IT" sz="1400" i="1" baseline="-25000" dirty="0" err="1">
                  <a:solidFill>
                    <a:srgbClr val="0580AB"/>
                  </a:solidFill>
                  <a:cs typeface="Times New Roman" pitchFamily="18" charset="0"/>
                </a:rPr>
                <a:t>f</a:t>
              </a:r>
              <a:endParaRPr lang="it-IT" sz="1400" i="1" baseline="-25000" dirty="0">
                <a:solidFill>
                  <a:srgbClr val="0580AB"/>
                </a:solidFill>
                <a:cs typeface="Times New Roman" pitchFamily="18" charset="0"/>
              </a:endParaRP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95B79C78-6A93-2FD5-8AC5-DFEB1D780003}"/>
                </a:ext>
              </a:extLst>
            </p:cNvPr>
            <p:cNvCxnSpPr/>
            <p:nvPr/>
          </p:nvCxnSpPr>
          <p:spPr>
            <a:xfrm>
              <a:off x="6612318" y="5082759"/>
              <a:ext cx="407954" cy="2425"/>
            </a:xfrm>
            <a:prstGeom prst="straightConnector1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CasellaDiTesto 47">
              <a:extLst>
                <a:ext uri="{FF2B5EF4-FFF2-40B4-BE49-F238E27FC236}">
                  <a16:creationId xmlns:a16="http://schemas.microsoft.com/office/drawing/2014/main" id="{56147098-E5BE-7666-C011-CE5A6FCC7395}"/>
                </a:ext>
              </a:extLst>
            </p:cNvPr>
            <p:cNvSpPr txBox="1"/>
            <p:nvPr/>
          </p:nvSpPr>
          <p:spPr>
            <a:xfrm>
              <a:off x="6952691" y="4879431"/>
              <a:ext cx="403655" cy="632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 err="1">
                  <a:solidFill>
                    <a:srgbClr val="C00000"/>
                  </a:solidFill>
                  <a:cs typeface="Times New Roman" pitchFamily="18" charset="0"/>
                </a:rPr>
                <a:t>F</a:t>
              </a:r>
              <a:r>
                <a:rPr lang="it-IT" sz="1400" i="1" baseline="-25000" dirty="0" err="1">
                  <a:solidFill>
                    <a:srgbClr val="C00000"/>
                  </a:solidFill>
                  <a:cs typeface="Times New Roman" pitchFamily="18" charset="0"/>
                </a:rPr>
                <a:t>c</a:t>
              </a:r>
              <a:endParaRPr lang="it-IT" sz="1400" i="1" baseline="-250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C12B8EDB-8734-4BC7-865F-3DE79DF3ED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173" y="1826580"/>
            <a:ext cx="3044013" cy="180738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A479029-6703-3CF6-4F34-E4677E633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1083" y="1600891"/>
            <a:ext cx="1552405" cy="1998146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BD08DE6-8FFE-5064-AB78-C0E2A6507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95" y="1804776"/>
            <a:ext cx="2492045" cy="171189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4FA724E-42FE-96DF-BC12-869B6FF6AA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716" y="3944983"/>
            <a:ext cx="2385384" cy="218567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5AB6C85D-3529-1A14-A6A9-A9157FF71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661214" y="3751168"/>
            <a:ext cx="2370414" cy="2260162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9220891-B83A-2854-7A63-571C4FD7505F}"/>
              </a:ext>
            </a:extLst>
          </p:cNvPr>
          <p:cNvSpPr txBox="1"/>
          <p:nvPr/>
        </p:nvSpPr>
        <p:spPr>
          <a:xfrm>
            <a:off x="8046739" y="4186286"/>
            <a:ext cx="1691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100" b="1" dirty="0"/>
              <a:t>Most stressed area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A525AD7E-7065-A51D-49E8-B50F8C59332D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289074" y="4447896"/>
            <a:ext cx="1603387" cy="1088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8B49F92-B60E-B2DC-C2A9-5CECDC4FFA6A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8892461" y="4447896"/>
            <a:ext cx="1841402" cy="433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testo 1">
            <a:extLst>
              <a:ext uri="{FF2B5EF4-FFF2-40B4-BE49-F238E27FC236}">
                <a16:creationId xmlns:a16="http://schemas.microsoft.com/office/drawing/2014/main" id="{4639CAE8-2DBD-3190-8718-603DC2035B3F}"/>
              </a:ext>
            </a:extLst>
          </p:cNvPr>
          <p:cNvSpPr txBox="1">
            <a:spLocks/>
          </p:cNvSpPr>
          <p:nvPr/>
        </p:nvSpPr>
        <p:spPr>
          <a:xfrm>
            <a:off x="431735" y="1147514"/>
            <a:ext cx="4281975" cy="45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noProof="0" dirty="0">
                <a:latin typeface="+mn-lt"/>
                <a:sym typeface="Wingdings" panose="05000000000000000000" pitchFamily="2" charset="2"/>
              </a:rPr>
              <a:t>Bending fatigue </a:t>
            </a:r>
            <a:r>
              <a:rPr lang="it-IT" sz="1600" noProof="0" dirty="0" err="1">
                <a:latin typeface="+mn-lt"/>
                <a:sym typeface="Wingdings" panose="05000000000000000000" pitchFamily="2" charset="2"/>
              </a:rPr>
              <a:t>tes</a:t>
            </a:r>
            <a:r>
              <a:rPr lang="it-IT" sz="1600" dirty="0">
                <a:latin typeface="+mn-lt"/>
                <a:sym typeface="Wingdings" panose="05000000000000000000" pitchFamily="2" charset="2"/>
              </a:rPr>
              <a:t>t</a:t>
            </a:r>
            <a:endParaRPr lang="it-IT" sz="1600" noProof="0" dirty="0">
              <a:latin typeface="+mn-lt"/>
            </a:endParaRPr>
          </a:p>
        </p:txBody>
      </p:sp>
      <p:sp>
        <p:nvSpPr>
          <p:cNvPr id="39" name="Segnaposto testo 1">
            <a:extLst>
              <a:ext uri="{FF2B5EF4-FFF2-40B4-BE49-F238E27FC236}">
                <a16:creationId xmlns:a16="http://schemas.microsoft.com/office/drawing/2014/main" id="{A7EDA8EA-272A-3F12-2734-84D684E21F22}"/>
              </a:ext>
            </a:extLst>
          </p:cNvPr>
          <p:cNvSpPr txBox="1">
            <a:spLocks/>
          </p:cNvSpPr>
          <p:nvPr/>
        </p:nvSpPr>
        <p:spPr>
          <a:xfrm>
            <a:off x="6287716" y="1133103"/>
            <a:ext cx="4474740" cy="45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noProof="0" dirty="0">
                <a:latin typeface="+mn-lt"/>
              </a:rPr>
              <a:t>Rolling fatigue test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8C7010-18A4-B393-1D48-F749E7AA1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6708-8F6F-289E-B453-DD7FA0C1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5FE0071-515F-AB00-B819-A3655D35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FEM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031FE9-1335-20B7-922C-5686FDE3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3BE51ED9-B98B-5575-CE2A-AABAC8DF53D3}"/>
              </a:ext>
            </a:extLst>
          </p:cNvPr>
          <p:cNvSpPr/>
          <p:nvPr/>
        </p:nvSpPr>
        <p:spPr>
          <a:xfrm>
            <a:off x="2736097" y="1538292"/>
            <a:ext cx="9350287" cy="4691058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7BDB7FBD-3F21-E488-7A65-3FA2EDE1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7873877" y="1171414"/>
            <a:ext cx="2511740" cy="3487985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1CD60907-52A9-E26A-2D3C-C1F9F756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4748564" y="1275149"/>
            <a:ext cx="2414430" cy="3227189"/>
          </a:xfrm>
          <a:prstGeom prst="rect">
            <a:avLst/>
          </a:prstGeom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FFC7100B-014C-2114-5955-528985D0FD14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Processo di ottimizzazione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pic>
        <p:nvPicPr>
          <p:cNvPr id="73" name="Immagine 72">
            <a:extLst>
              <a:ext uri="{FF2B5EF4-FFF2-40B4-BE49-F238E27FC236}">
                <a16:creationId xmlns:a16="http://schemas.microsoft.com/office/drawing/2014/main" id="{73258E23-9728-FA7E-9511-D7ABBF81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5337" y="601529"/>
            <a:ext cx="2511711" cy="4602387"/>
          </a:xfrm>
          <a:prstGeom prst="rect">
            <a:avLst/>
          </a:prstGeom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9E92627-7028-63B8-A62C-6B271ECE4478}"/>
              </a:ext>
            </a:extLst>
          </p:cNvPr>
          <p:cNvSpPr txBox="1"/>
          <p:nvPr/>
        </p:nvSpPr>
        <p:spPr>
          <a:xfrm>
            <a:off x="754788" y="1938427"/>
            <a:ext cx="35837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Dati di input del cliente: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Dimensione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Target 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Interfacce (freni, valvole, coppe…)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Requisiti di fatica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Requisiti di rigidezza (statica, dinamica, NVH)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Stile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1B624E3-E198-4632-325F-0DBC7CAC6B21}"/>
              </a:ext>
            </a:extLst>
          </p:cNvPr>
          <p:cNvSpPr txBox="1"/>
          <p:nvPr/>
        </p:nvSpPr>
        <p:spPr>
          <a:xfrm>
            <a:off x="4806246" y="1944890"/>
            <a:ext cx="2579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Generazione/modifica del modello 3D</a:t>
            </a:r>
          </a:p>
        </p:txBody>
      </p:sp>
      <p:pic>
        <p:nvPicPr>
          <p:cNvPr id="76" name="Immagine 75">
            <a:extLst>
              <a:ext uri="{FF2B5EF4-FFF2-40B4-BE49-F238E27FC236}">
                <a16:creationId xmlns:a16="http://schemas.microsoft.com/office/drawing/2014/main" id="{17018080-2E94-E82B-70DE-F244D595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59" y="2523563"/>
            <a:ext cx="1463236" cy="1304596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3081DF0-36F8-E4A5-EC61-AD55C512E082}"/>
              </a:ext>
            </a:extLst>
          </p:cNvPr>
          <p:cNvSpPr txBox="1"/>
          <p:nvPr/>
        </p:nvSpPr>
        <p:spPr>
          <a:xfrm>
            <a:off x="7896035" y="1944890"/>
            <a:ext cx="24891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Preparazione per il calcolo FEM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Creazione </a:t>
            </a:r>
            <a:r>
              <a:rPr lang="it-IT" sz="1400" noProof="0" dirty="0" err="1">
                <a:cs typeface="Times New Roman" panose="02020603050405020304" pitchFamily="18" charset="0"/>
              </a:rPr>
              <a:t>dell</a:t>
            </a:r>
            <a:r>
              <a:rPr lang="it-IT" sz="1400" dirty="0">
                <a:cs typeface="Times New Roman" panose="02020603050405020304" pitchFamily="18" charset="0"/>
              </a:rPr>
              <a:t>a mesh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Applicazione dei carichi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Applicazione dei vincoli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Definizione dei materiali</a:t>
            </a:r>
          </a:p>
        </p:txBody>
      </p:sp>
      <p:pic>
        <p:nvPicPr>
          <p:cNvPr id="78" name="Immagine 77">
            <a:extLst>
              <a:ext uri="{FF2B5EF4-FFF2-40B4-BE49-F238E27FC236}">
                <a16:creationId xmlns:a16="http://schemas.microsoft.com/office/drawing/2014/main" id="{72005C80-062C-1962-76D5-1EF3A77E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30" y="3087259"/>
            <a:ext cx="1103972" cy="758369"/>
          </a:xfrm>
          <a:prstGeom prst="rect">
            <a:avLst/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1F0C03C1-280A-CD65-E12C-B36B50CE6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633" y="3122599"/>
            <a:ext cx="543766" cy="699897"/>
          </a:xfrm>
          <a:prstGeom prst="rect">
            <a:avLst/>
          </a:prstGeom>
        </p:spPr>
      </p:pic>
      <p:pic>
        <p:nvPicPr>
          <p:cNvPr id="80" name="Immagine 79">
            <a:extLst>
              <a:ext uri="{FF2B5EF4-FFF2-40B4-BE49-F238E27FC236}">
                <a16:creationId xmlns:a16="http://schemas.microsoft.com/office/drawing/2014/main" id="{7B56F99A-270E-7DB9-0F88-07D3807203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9365518" y="3430087"/>
            <a:ext cx="2511740" cy="3357256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CCCC181C-7871-79D8-83C1-CC0BE0F3FBCB}"/>
              </a:ext>
            </a:extLst>
          </p:cNvPr>
          <p:cNvSpPr txBox="1"/>
          <p:nvPr/>
        </p:nvSpPr>
        <p:spPr>
          <a:xfrm>
            <a:off x="9612182" y="4093052"/>
            <a:ext cx="22826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Simulazione FEM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Test di fatica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Test di rigidezze / impatto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…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2DA41DAB-6130-5B73-9B82-9373308D6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417" y="4990038"/>
            <a:ext cx="715976" cy="738608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45BAE211-4FBB-03AA-4CB3-9328652C6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800" y="5437919"/>
            <a:ext cx="696941" cy="638592"/>
          </a:xfrm>
          <a:prstGeom prst="rect">
            <a:avLst/>
          </a:prstGeom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266EDC5B-CE81-6AEE-1D1E-86449B0A3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4160" y="4842907"/>
            <a:ext cx="1281092" cy="638593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FAE70292-B3A1-07F1-CE28-9DEBC34F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6277772" y="3421007"/>
            <a:ext cx="2511740" cy="3357256"/>
          </a:xfrm>
          <a:prstGeom prst="rect">
            <a:avLst/>
          </a:prstGeom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775FFA7-250D-96FD-BB42-D6D4B7EAAD37}"/>
              </a:ext>
            </a:extLst>
          </p:cNvPr>
          <p:cNvSpPr txBox="1"/>
          <p:nvPr/>
        </p:nvSpPr>
        <p:spPr>
          <a:xfrm>
            <a:off x="6425035" y="4231551"/>
            <a:ext cx="23666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Confronto con i requisiti cliente e i limiti interni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Vincoli cliente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cs typeface="Times New Roman" panose="02020603050405020304" pitchFamily="18" charset="0"/>
              </a:rPr>
              <a:t>Limiti interni di fatica (know-how aziendale)</a:t>
            </a:r>
            <a:endParaRPr lang="it-IT" sz="1400" b="1" noProof="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Vincoli di processo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7" name="Immagine 86">
            <a:extLst>
              <a:ext uri="{FF2B5EF4-FFF2-40B4-BE49-F238E27FC236}">
                <a16:creationId xmlns:a16="http://schemas.microsoft.com/office/drawing/2014/main" id="{E75794A2-E44D-5DD4-0F5E-389C6CE629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69" y="2713107"/>
            <a:ext cx="919647" cy="280272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0C9C15A8-A89A-5B03-48DC-A1DA010F7C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6" y="2625186"/>
            <a:ext cx="919647" cy="280272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F349A2C1-7657-154C-4B57-8E117D49C3A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16099">
            <a:off x="10310613" y="3380117"/>
            <a:ext cx="919647" cy="280272"/>
          </a:xfrm>
          <a:prstGeom prst="rect">
            <a:avLst/>
          </a:prstGeom>
        </p:spPr>
      </p:pic>
      <p:pic>
        <p:nvPicPr>
          <p:cNvPr id="90" name="Immagine 89">
            <a:extLst>
              <a:ext uri="{FF2B5EF4-FFF2-40B4-BE49-F238E27FC236}">
                <a16:creationId xmlns:a16="http://schemas.microsoft.com/office/drawing/2014/main" id="{0AD2E6C7-3F86-092C-51B1-0DACF8F6CD7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68934" y="5206314"/>
            <a:ext cx="919647" cy="280272"/>
          </a:xfrm>
          <a:prstGeom prst="rect">
            <a:avLst/>
          </a:prstGeom>
        </p:spPr>
      </p:pic>
      <p:pic>
        <p:nvPicPr>
          <p:cNvPr id="91" name="Immagine 90">
            <a:extLst>
              <a:ext uri="{FF2B5EF4-FFF2-40B4-BE49-F238E27FC236}">
                <a16:creationId xmlns:a16="http://schemas.microsoft.com/office/drawing/2014/main" id="{21D279AA-9FF2-19B4-CCBE-0B3D2E28E7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009276" y="3507825"/>
            <a:ext cx="2511740" cy="3357256"/>
          </a:xfrm>
          <a:prstGeom prst="rect">
            <a:avLst/>
          </a:prstGeom>
        </p:spPr>
      </p:pic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16B70B84-18C6-9BB2-2BBF-D7897A4D5C78}"/>
              </a:ext>
            </a:extLst>
          </p:cNvPr>
          <p:cNvSpPr txBox="1"/>
          <p:nvPr/>
        </p:nvSpPr>
        <p:spPr>
          <a:xfrm>
            <a:off x="3163349" y="4344289"/>
            <a:ext cx="23666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Identificazione delle condizioni in cui è possibile apportare un ulteriore miglioramento e/ o delle condizioni in cui non si rispettano certi requisiti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Lo scopo è l’ottimizzazione</a:t>
            </a:r>
          </a:p>
        </p:txBody>
      </p:sp>
      <p:pic>
        <p:nvPicPr>
          <p:cNvPr id="93" name="Immagine 92">
            <a:extLst>
              <a:ext uri="{FF2B5EF4-FFF2-40B4-BE49-F238E27FC236}">
                <a16:creationId xmlns:a16="http://schemas.microsoft.com/office/drawing/2014/main" id="{366D9352-364E-EDCB-C534-27862C65AA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02101">
            <a:off x="4090881" y="3654370"/>
            <a:ext cx="919647" cy="280272"/>
          </a:xfrm>
          <a:prstGeom prst="rect">
            <a:avLst/>
          </a:prstGeom>
        </p:spPr>
      </p:pic>
      <p:pic>
        <p:nvPicPr>
          <p:cNvPr id="94" name="Immagine 93">
            <a:extLst>
              <a:ext uri="{FF2B5EF4-FFF2-40B4-BE49-F238E27FC236}">
                <a16:creationId xmlns:a16="http://schemas.microsoft.com/office/drawing/2014/main" id="{F1823701-9496-80FB-E27C-9C70F6C5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79523" y="3884258"/>
            <a:ext cx="2201568" cy="2734931"/>
          </a:xfrm>
          <a:prstGeom prst="rect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7894BAA1-22AA-6599-1568-C14B2DBC84A5}"/>
              </a:ext>
            </a:extLst>
          </p:cNvPr>
          <p:cNvSpPr txBox="1"/>
          <p:nvPr/>
        </p:nvSpPr>
        <p:spPr>
          <a:xfrm>
            <a:off x="433147" y="4643359"/>
            <a:ext cx="1532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cs typeface="Times New Roman" panose="02020603050405020304" pitchFamily="18" charset="0"/>
              </a:rPr>
              <a:t>Proposta finale OTTIMIZZATA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pic>
        <p:nvPicPr>
          <p:cNvPr id="96" name="Immagine 95">
            <a:extLst>
              <a:ext uri="{FF2B5EF4-FFF2-40B4-BE49-F238E27FC236}">
                <a16:creationId xmlns:a16="http://schemas.microsoft.com/office/drawing/2014/main" id="{A183EA8D-2516-5A01-9DC6-00DE3EAFF3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891" y="5153228"/>
            <a:ext cx="952831" cy="888432"/>
          </a:xfrm>
          <a:prstGeom prst="rect">
            <a:avLst/>
          </a:prstGeom>
        </p:spPr>
      </p:pic>
      <p:pic>
        <p:nvPicPr>
          <p:cNvPr id="97" name="Picture 2" descr="Immagini di Spunta Verde - Download gratuiti su Freepik">
            <a:extLst>
              <a:ext uri="{FF2B5EF4-FFF2-40B4-BE49-F238E27FC236}">
                <a16:creationId xmlns:a16="http://schemas.microsoft.com/office/drawing/2014/main" id="{F962E86B-F616-910D-02D7-F633297F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78" y="4939029"/>
            <a:ext cx="888432" cy="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Immagine 97">
            <a:extLst>
              <a:ext uri="{FF2B5EF4-FFF2-40B4-BE49-F238E27FC236}">
                <a16:creationId xmlns:a16="http://schemas.microsoft.com/office/drawing/2014/main" id="{30A6B0D1-F4CC-035F-48CD-2E6F133ACE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20683" y="4906267"/>
            <a:ext cx="919647" cy="280272"/>
          </a:xfrm>
          <a:prstGeom prst="rect">
            <a:avLst/>
          </a:prstGeom>
        </p:spPr>
      </p:pic>
      <p:pic>
        <p:nvPicPr>
          <p:cNvPr id="99" name="Immagine 98">
            <a:extLst>
              <a:ext uri="{FF2B5EF4-FFF2-40B4-BE49-F238E27FC236}">
                <a16:creationId xmlns:a16="http://schemas.microsoft.com/office/drawing/2014/main" id="{C698C4AC-8E44-60E8-1963-E7E9883D2F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13786" y="4930612"/>
            <a:ext cx="919647" cy="280272"/>
          </a:xfrm>
          <a:prstGeom prst="rect">
            <a:avLst/>
          </a:prstGeom>
        </p:spPr>
      </p:pic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1770C0DA-CC64-1058-3734-81174EFF58E5}"/>
              </a:ext>
            </a:extLst>
          </p:cNvPr>
          <p:cNvSpPr txBox="1"/>
          <p:nvPr/>
        </p:nvSpPr>
        <p:spPr>
          <a:xfrm>
            <a:off x="3163349" y="1207948"/>
            <a:ext cx="8810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 dirty="0">
                <a:cs typeface="Times New Roman" panose="02020603050405020304" pitchFamily="18" charset="0"/>
              </a:rPr>
              <a:t>Processo di ottimizzazione: </a:t>
            </a:r>
            <a:r>
              <a:rPr lang="it-IT" sz="1600" noProof="0" dirty="0">
                <a:cs typeface="Times New Roman" panose="02020603050405020304" pitchFamily="18" charset="0"/>
              </a:rPr>
              <a:t>molteplici loop (in media 50) per ottenere la soluzione ottimizzata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41781E-AE51-815D-21AF-CCDF691532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4" grpId="0"/>
      <p:bldP spid="75" grpId="0"/>
      <p:bldP spid="77" grpId="0"/>
      <p:bldP spid="81" grpId="0"/>
      <p:bldP spid="86" grpId="0"/>
      <p:bldP spid="92" grpId="0"/>
      <p:bldP spid="95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6A8D8-0CD2-2227-F27C-43727B39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4E56420-88CB-B8B8-DC43-448EB259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253563-145E-F77B-15DF-9906DB84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33165467-DD98-AD44-B0F8-3A80797CC24A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FF669667-55A7-6324-0EF2-FC95AB27C17C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1B83E38D-200D-8F89-8255-47F1EEDBC4C9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67EF92F7-AC55-2D39-D49A-B4734981815A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184BC19C-3E6C-3225-C987-0E0B672A1E7F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14723179-A115-3DB2-C9FE-11A40E676F6E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101BBC-0CE8-3DDA-6461-134BA303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7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4B0B-18A7-47BF-2073-5EDD0E45C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magine 59">
            <a:extLst>
              <a:ext uri="{FF2B5EF4-FFF2-40B4-BE49-F238E27FC236}">
                <a16:creationId xmlns:a16="http://schemas.microsoft.com/office/drawing/2014/main" id="{D9B61410-3AE0-2B28-CBCE-FFB35E2A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6757893" y="1216416"/>
            <a:ext cx="2511711" cy="3571083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5560FC62-3070-D2B3-B850-4A8F682C1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9"/>
          <a:stretch>
            <a:fillRect/>
          </a:stretch>
        </p:blipFill>
        <p:spPr>
          <a:xfrm>
            <a:off x="71659" y="1942512"/>
            <a:ext cx="6282274" cy="2653122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8BCAEFB5-DCB1-ADA8-FFA0-DB9BB15C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8C854D-6328-1DDE-8E9D-D27B603A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9C78A9E-CEB8-FDCE-9419-E5FB8F417422}"/>
              </a:ext>
            </a:extLst>
          </p:cNvPr>
          <p:cNvSpPr txBox="1"/>
          <p:nvPr/>
        </p:nvSpPr>
        <p:spPr>
          <a:xfrm>
            <a:off x="230263" y="1371865"/>
            <a:ext cx="7178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 dirty="0">
                <a:cs typeface="Times New Roman" panose="02020603050405020304" pitchFamily="18" charset="0"/>
              </a:rPr>
              <a:t>Processo di ottimizzazione standard</a:t>
            </a:r>
          </a:p>
        </p:txBody>
      </p:sp>
      <p:pic>
        <p:nvPicPr>
          <p:cNvPr id="34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C1863133-605C-0973-40A9-004EF0DAA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3541546" y="1995859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66D76A47-4D3D-08F4-A721-CC8A377AF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5118886" y="2111676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191BF28E-EF51-5DE7-1E69-E8AC48AA8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5974810" y="3428999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F88B2383-6C7B-0D9E-A962-ED139D89D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4128286" y="4425677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12A59F4D-BB98-133A-8DA7-D389B8398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2645203" y="4504356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94213069-FB35-1F18-D0CC-BA04AC391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461040" y="4605995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po 42">
            <a:extLst>
              <a:ext uri="{FF2B5EF4-FFF2-40B4-BE49-F238E27FC236}">
                <a16:creationId xmlns:a16="http://schemas.microsoft.com/office/drawing/2014/main" id="{D2A1B356-3FF5-4AF3-071B-96F54E4DEDD0}"/>
              </a:ext>
            </a:extLst>
          </p:cNvPr>
          <p:cNvGrpSpPr/>
          <p:nvPr/>
        </p:nvGrpSpPr>
        <p:grpSpPr>
          <a:xfrm>
            <a:off x="9402032" y="2065132"/>
            <a:ext cx="2599065" cy="1944497"/>
            <a:chOff x="10964198" y="2144830"/>
            <a:chExt cx="2599065" cy="1944497"/>
          </a:xfrm>
        </p:grpSpPr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A9F93C4-7E71-53CF-1E3C-949D25CA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 rot="5400000">
              <a:off x="11291482" y="1817546"/>
              <a:ext cx="1944497" cy="2599065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F773A087-0C80-DD40-21AD-A7620AD98DD4}"/>
                </a:ext>
              </a:extLst>
            </p:cNvPr>
            <p:cNvSpPr txBox="1"/>
            <p:nvPr/>
          </p:nvSpPr>
          <p:spPr>
            <a:xfrm>
              <a:off x="11390906" y="2408193"/>
              <a:ext cx="192566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50" b="1" noProof="0" dirty="0">
                  <a:cs typeface="Times New Roman" panose="02020603050405020304" pitchFamily="18" charset="0"/>
                </a:rPr>
                <a:t>Identificazione dei limiti per ogni dimensione</a:t>
              </a:r>
            </a:p>
          </p:txBody>
        </p: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65C7B359-E9EC-0F03-C53A-31F6BFC9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9015" y="2868966"/>
              <a:ext cx="1129442" cy="1006991"/>
            </a:xfrm>
            <a:prstGeom prst="rect">
              <a:avLst/>
            </a:prstGeom>
          </p:spPr>
        </p:pic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55F91344-84E0-54C0-A92F-F447154BD8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700" y="2873246"/>
            <a:ext cx="548156" cy="280272"/>
          </a:xfrm>
          <a:prstGeom prst="rect">
            <a:avLst/>
          </a:prstGeom>
        </p:spPr>
      </p:pic>
      <p:pic>
        <p:nvPicPr>
          <p:cNvPr id="48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EAC822B1-F11D-D606-02E7-61F97A60C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11141620" y="1784493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4331C687-4136-53DB-E503-98E2AA923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700" y="4293697"/>
            <a:ext cx="2206807" cy="1893414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9941D7F6-5EE2-1DD2-C34B-0E805DC0D4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6974106" y="3936877"/>
            <a:ext cx="1973803" cy="2451987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85669C1-DFA4-8192-19BF-4B57832D51EE}"/>
              </a:ext>
            </a:extLst>
          </p:cNvPr>
          <p:cNvSpPr txBox="1"/>
          <p:nvPr/>
        </p:nvSpPr>
        <p:spPr>
          <a:xfrm>
            <a:off x="7123116" y="4366455"/>
            <a:ext cx="1532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noProof="0" dirty="0">
                <a:cs typeface="Times New Roman" panose="02020603050405020304" pitchFamily="18" charset="0"/>
              </a:rPr>
              <a:t>Proposta finale OTTIMIZZATA</a:t>
            </a:r>
            <a:endParaRPr lang="it-IT" sz="1000" noProof="0" dirty="0">
              <a:cs typeface="Times New Roman" panose="02020603050405020304" pitchFamily="18" charset="0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F2C9FBDA-28D5-4D23-E0E9-0D8AF98FB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860" y="4876324"/>
            <a:ext cx="952831" cy="888432"/>
          </a:xfrm>
          <a:prstGeom prst="rect">
            <a:avLst/>
          </a:prstGeom>
        </p:spPr>
      </p:pic>
      <p:pic>
        <p:nvPicPr>
          <p:cNvPr id="53" name="Picture 2" descr="Immagini di Spunta Verde - Download gratuiti su Freepik">
            <a:extLst>
              <a:ext uri="{FF2B5EF4-FFF2-40B4-BE49-F238E27FC236}">
                <a16:creationId xmlns:a16="http://schemas.microsoft.com/office/drawing/2014/main" id="{47D678FD-C4D1-DC83-A393-172F715D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47" y="4662125"/>
            <a:ext cx="888432" cy="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E00E0B51-84C9-FC90-34B2-A9B8A2DE5C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616068" y="5270285"/>
            <a:ext cx="919647" cy="280272"/>
          </a:xfrm>
          <a:prstGeom prst="rect">
            <a:avLst/>
          </a:prstGeom>
        </p:spPr>
      </p:pic>
      <p:pic>
        <p:nvPicPr>
          <p:cNvPr id="55" name="Picture 2" descr="Uomo al computer, l'icona di stile di contorno Immagine e Vettoriale - Alamy">
            <a:extLst>
              <a:ext uri="{FF2B5EF4-FFF2-40B4-BE49-F238E27FC236}">
                <a16:creationId xmlns:a16="http://schemas.microsoft.com/office/drawing/2014/main" id="{91279B70-D420-C91C-51D1-B5EAE0A4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6781561" y="5583766"/>
            <a:ext cx="532374" cy="5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45630E5A-B88C-5671-EEC6-38EAB1668ACB}"/>
              </a:ext>
            </a:extLst>
          </p:cNvPr>
          <p:cNvSpPr txBox="1"/>
          <p:nvPr/>
        </p:nvSpPr>
        <p:spPr>
          <a:xfrm>
            <a:off x="4132219" y="5788278"/>
            <a:ext cx="2780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Controllo e approvazione finale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E53A0738-6F84-4088-CA14-30ECCCB6ED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82732" y="3924872"/>
            <a:ext cx="919647" cy="280272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8E669EE-8AE8-60F5-688F-A9C32F47DDF8}"/>
              </a:ext>
            </a:extLst>
          </p:cNvPr>
          <p:cNvSpPr txBox="1"/>
          <p:nvPr/>
        </p:nvSpPr>
        <p:spPr>
          <a:xfrm>
            <a:off x="6547373" y="1321449"/>
            <a:ext cx="7178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 dirty="0">
                <a:cs typeface="Times New Roman" panose="02020603050405020304" pitchFamily="18" charset="0"/>
              </a:rPr>
              <a:t>Processo di ottimizzazione con DL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55A63D1-C922-A194-97BE-08D7D520FEB9}"/>
              </a:ext>
            </a:extLst>
          </p:cNvPr>
          <p:cNvSpPr txBox="1"/>
          <p:nvPr/>
        </p:nvSpPr>
        <p:spPr>
          <a:xfrm>
            <a:off x="6681036" y="2063342"/>
            <a:ext cx="278070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noProof="0" dirty="0">
                <a:cs typeface="Times New Roman" panose="02020603050405020304" pitchFamily="18" charset="0"/>
              </a:rPr>
              <a:t>Dati di input del cliente: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noProof="0" dirty="0">
                <a:cs typeface="Times New Roman" panose="02020603050405020304" pitchFamily="18" charset="0"/>
              </a:rPr>
              <a:t>Dimensione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>
                <a:cs typeface="Times New Roman" panose="02020603050405020304" pitchFamily="18" charset="0"/>
              </a:rPr>
              <a:t>Target 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noProof="0" dirty="0">
                <a:cs typeface="Times New Roman" panose="02020603050405020304" pitchFamily="18" charset="0"/>
              </a:rPr>
              <a:t>Interfacce (freni, valvole, coppe…)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>
                <a:cs typeface="Times New Roman" panose="02020603050405020304" pitchFamily="18" charset="0"/>
              </a:rPr>
              <a:t>Requisiti di fatica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noProof="0" dirty="0">
                <a:cs typeface="Times New Roman" panose="02020603050405020304" pitchFamily="18" charset="0"/>
              </a:rPr>
              <a:t>Requisiti di rigidezza (statica, dinamica, NVH)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>
                <a:cs typeface="Times New Roman" panose="02020603050405020304" pitchFamily="18" charset="0"/>
              </a:rPr>
              <a:t>Stile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noProof="0" dirty="0"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B92D8B-C465-DE94-32F0-32AE2BC33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1" grpId="0"/>
      <p:bldP spid="56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64E9F-E68B-CB53-552C-E6A0B3CD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A2B8A40-76D5-B9F6-71FE-45DDC6DE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2D36F0-B791-88C3-4C50-1285E6E7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7F5C0C-BAA2-0774-1F7E-08F1EC32C81A}"/>
              </a:ext>
            </a:extLst>
          </p:cNvPr>
          <p:cNvSpPr/>
          <p:nvPr/>
        </p:nvSpPr>
        <p:spPr>
          <a:xfrm>
            <a:off x="838200" y="1402928"/>
            <a:ext cx="5312845" cy="914400"/>
          </a:xfrm>
          <a:prstGeom prst="rect">
            <a:avLst/>
          </a:prstGeom>
          <a:solidFill>
            <a:srgbClr val="D296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Training</a:t>
            </a:r>
          </a:p>
          <a:p>
            <a:pPr algn="ctr"/>
            <a:r>
              <a:rPr lang="it-IT" sz="1600" dirty="0"/>
              <a:t>(</a:t>
            </a:r>
            <a:r>
              <a:rPr lang="it-IT" sz="1600" dirty="0" err="1"/>
              <a:t>Supervised</a:t>
            </a:r>
            <a:r>
              <a:rPr lang="it-IT" sz="1600" dirty="0"/>
              <a:t> Learning)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F509C91-7FEC-9FA7-A321-89C4BB244838}"/>
              </a:ext>
            </a:extLst>
          </p:cNvPr>
          <p:cNvSpPr/>
          <p:nvPr/>
        </p:nvSpPr>
        <p:spPr>
          <a:xfrm>
            <a:off x="838200" y="4541517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Divisione set training e </a:t>
            </a:r>
            <a:r>
              <a:rPr lang="it-IT" sz="1600" dirty="0" err="1"/>
              <a:t>validation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CE2BEBE-A987-2583-B79C-CBEBBD9052DD}"/>
              </a:ext>
            </a:extLst>
          </p:cNvPr>
          <p:cNvSpPr/>
          <p:nvPr/>
        </p:nvSpPr>
        <p:spPr>
          <a:xfrm>
            <a:off x="838812" y="3485728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Normalizzazione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EFC9220-BE56-2B35-8BE9-A80FF6431343}"/>
              </a:ext>
            </a:extLst>
          </p:cNvPr>
          <p:cNvSpPr/>
          <p:nvPr/>
        </p:nvSpPr>
        <p:spPr>
          <a:xfrm>
            <a:off x="2642214" y="2429939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Ricerca degli iper-parametri ottimali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0938648-D431-8935-9EDA-F3B640989750}"/>
              </a:ext>
            </a:extLst>
          </p:cNvPr>
          <p:cNvSpPr/>
          <p:nvPr/>
        </p:nvSpPr>
        <p:spPr>
          <a:xfrm>
            <a:off x="2642214" y="3477689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Definizione rete neurale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1B10122-E913-481E-90D6-2E97691E313A}"/>
              </a:ext>
            </a:extLst>
          </p:cNvPr>
          <p:cNvSpPr/>
          <p:nvPr/>
        </p:nvSpPr>
        <p:spPr>
          <a:xfrm>
            <a:off x="2642214" y="4527253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Addestramento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AFB8AC2-029B-9DC5-4F20-102E6E57A86A}"/>
              </a:ext>
            </a:extLst>
          </p:cNvPr>
          <p:cNvSpPr/>
          <p:nvPr/>
        </p:nvSpPr>
        <p:spPr>
          <a:xfrm>
            <a:off x="838812" y="2429939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Definizione input e output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87BD24-E5CD-CBEE-60E1-3EAECDDF0EA6}"/>
              </a:ext>
            </a:extLst>
          </p:cNvPr>
          <p:cNvSpPr/>
          <p:nvPr/>
        </p:nvSpPr>
        <p:spPr>
          <a:xfrm>
            <a:off x="4438951" y="2440308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Risultati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79B0602-D221-AC70-5A0D-5DBA24A74DA0}"/>
              </a:ext>
            </a:extLst>
          </p:cNvPr>
          <p:cNvSpPr/>
          <p:nvPr/>
        </p:nvSpPr>
        <p:spPr>
          <a:xfrm>
            <a:off x="7196802" y="2419443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Ottimizzazione stress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F4C34CF-AB8A-6410-ADDC-85B9BD97F7EE}"/>
              </a:ext>
            </a:extLst>
          </p:cNvPr>
          <p:cNvSpPr/>
          <p:nvPr/>
        </p:nvSpPr>
        <p:spPr>
          <a:xfrm>
            <a:off x="7196802" y="3475232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Confronto risultati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6DA466-9F5F-D46D-7B35-31BD95780775}"/>
              </a:ext>
            </a:extLst>
          </p:cNvPr>
          <p:cNvSpPr/>
          <p:nvPr/>
        </p:nvSpPr>
        <p:spPr>
          <a:xfrm>
            <a:off x="9647759" y="1402928"/>
            <a:ext cx="1705429" cy="914400"/>
          </a:xfrm>
          <a:prstGeom prst="rect">
            <a:avLst/>
          </a:prstGeom>
          <a:solidFill>
            <a:srgbClr val="D296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Ulteriore analisi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E1C6615-721F-3F4E-E0A8-3A08386A6882}"/>
              </a:ext>
            </a:extLst>
          </p:cNvPr>
          <p:cNvSpPr/>
          <p:nvPr/>
        </p:nvSpPr>
        <p:spPr>
          <a:xfrm>
            <a:off x="9647759" y="2419443"/>
            <a:ext cx="1705429" cy="914400"/>
          </a:xfrm>
          <a:prstGeom prst="rect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Riduzione dati di training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6C07FF3-6D2E-66F7-8776-C093A44C360E}"/>
              </a:ext>
            </a:extLst>
          </p:cNvPr>
          <p:cNvSpPr/>
          <p:nvPr/>
        </p:nvSpPr>
        <p:spPr>
          <a:xfrm>
            <a:off x="7199705" y="1402928"/>
            <a:ext cx="1705429" cy="914400"/>
          </a:xfrm>
          <a:prstGeom prst="rect">
            <a:avLst/>
          </a:prstGeom>
          <a:solidFill>
            <a:srgbClr val="D296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Previsione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AD05DA4-DD35-BB00-5F6E-A71A0041FEFA}"/>
              </a:ext>
            </a:extLst>
          </p:cNvPr>
          <p:cNvSpPr/>
          <p:nvPr/>
        </p:nvSpPr>
        <p:spPr>
          <a:xfrm>
            <a:off x="6186171" y="1593175"/>
            <a:ext cx="978408" cy="484632"/>
          </a:xfrm>
          <a:prstGeom prst="rightArrow">
            <a:avLst/>
          </a:prstGeom>
          <a:solidFill>
            <a:srgbClr val="D296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Deep Learning Implementation with Keras &amp; Tensorflow | Analytics Vidhya">
            <a:extLst>
              <a:ext uri="{FF2B5EF4-FFF2-40B4-BE49-F238E27FC236}">
                <a16:creationId xmlns:a16="http://schemas.microsoft.com/office/drawing/2014/main" id="{8A6E4FA2-65B1-8F72-9BB1-9722818C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4" y="5437714"/>
            <a:ext cx="2409855" cy="6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 Il Progetto R per il Calcolo Statistico">
            <a:extLst>
              <a:ext uri="{FF2B5EF4-FFF2-40B4-BE49-F238E27FC236}">
                <a16:creationId xmlns:a16="http://schemas.microsoft.com/office/drawing/2014/main" id="{F7B137F9-94BB-846C-3504-FFEC8FB8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90" y="4876027"/>
            <a:ext cx="1494310" cy="11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631E161-C799-7C61-9133-5864ACE9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55AE9-B0A0-8548-8DBB-14B1343C7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79578B8-D04C-3D3E-8785-B38EBABD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0DF16E-F4AD-208B-3EF3-40062463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C8C47B-7E63-E988-136A-5E9026A517B5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Definizione input e output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700680-B56E-4C30-E688-493D0A57BD04}"/>
              </a:ext>
            </a:extLst>
          </p:cNvPr>
          <p:cNvSpPr txBox="1"/>
          <p:nvPr/>
        </p:nvSpPr>
        <p:spPr>
          <a:xfrm>
            <a:off x="184588" y="1613702"/>
            <a:ext cx="2271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CBA05C2-76CB-1298-E23B-6412F1756E32}"/>
              </a:ext>
            </a:extLst>
          </p:cNvPr>
          <p:cNvSpPr txBox="1"/>
          <p:nvPr/>
        </p:nvSpPr>
        <p:spPr>
          <a:xfrm>
            <a:off x="184588" y="2087374"/>
            <a:ext cx="4132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Tutte le dimensioni caratteristiche del modello.</a:t>
            </a:r>
          </a:p>
          <a:p>
            <a:r>
              <a:rPr lang="it-IT" sz="1400" dirty="0">
                <a:cs typeface="Times New Roman" panose="02020603050405020304" pitchFamily="18" charset="0"/>
              </a:rPr>
              <a:t>In questo stadio del progetto sono state analizzate solo alcune dimensioni e le altre sono state mantenute costanti)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2B3264C-E5AE-13E6-8C63-9AD10DF1FEE8}"/>
              </a:ext>
            </a:extLst>
          </p:cNvPr>
          <p:cNvSpPr txBox="1"/>
          <p:nvPr/>
        </p:nvSpPr>
        <p:spPr>
          <a:xfrm>
            <a:off x="7302774" y="1543582"/>
            <a:ext cx="4284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1379FF6-9A1E-998B-F8DC-AB5B4563768A}"/>
              </a:ext>
            </a:extLst>
          </p:cNvPr>
          <p:cNvSpPr txBox="1"/>
          <p:nvPr/>
        </p:nvSpPr>
        <p:spPr>
          <a:xfrm>
            <a:off x="7247455" y="2017254"/>
            <a:ext cx="46584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Stress nelle varie zone critiche della ruota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noProof="0" dirty="0">
                <a:cs typeface="Times New Roman" panose="02020603050405020304" pitchFamily="18" charset="0"/>
              </a:rPr>
              <a:t>σ</a:t>
            </a:r>
            <a:r>
              <a:rPr lang="it-IT" sz="1400" noProof="0" dirty="0">
                <a:cs typeface="Times New Roman" panose="02020603050405020304" pitchFamily="18" charset="0"/>
              </a:rPr>
              <a:t>1: Naso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cs typeface="Times New Roman" panose="02020603050405020304" pitchFamily="18" charset="0"/>
              </a:rPr>
              <a:t>σ</a:t>
            </a:r>
            <a:r>
              <a:rPr lang="it-IT" sz="1400" dirty="0">
                <a:cs typeface="Times New Roman" panose="02020603050405020304" pitchFamily="18" charset="0"/>
              </a:rPr>
              <a:t>2: Voile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cs typeface="Times New Roman" panose="02020603050405020304" pitchFamily="18" charset="0"/>
              </a:rPr>
              <a:t>σ</a:t>
            </a:r>
            <a:r>
              <a:rPr lang="it-IT" sz="1400" dirty="0">
                <a:cs typeface="Times New Roman" panose="02020603050405020304" pitchFamily="18" charset="0"/>
              </a:rPr>
              <a:t>3: Area fori di ventilazione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cs typeface="Times New Roman" panose="02020603050405020304" pitchFamily="18" charset="0"/>
              </a:rPr>
              <a:t>σ</a:t>
            </a:r>
            <a:r>
              <a:rPr lang="it-IT" sz="1400" dirty="0">
                <a:cs typeface="Times New Roman" panose="02020603050405020304" pitchFamily="18" charset="0"/>
              </a:rPr>
              <a:t>4: Parte centrale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Peso disco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Superficie materiale grezzo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4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400" noProof="0" dirty="0">
              <a:cs typeface="Times New Roman" panose="02020603050405020304" pitchFamily="18" charset="0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194E1BBF-FABA-2F39-A53B-3DC2CFA1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67" y="2546021"/>
            <a:ext cx="2421972" cy="2078023"/>
          </a:xfrm>
          <a:prstGeom prst="rect">
            <a:avLst/>
          </a:prstGeom>
        </p:spPr>
      </p:pic>
      <p:grpSp>
        <p:nvGrpSpPr>
          <p:cNvPr id="41" name="Gruppo 40">
            <a:extLst>
              <a:ext uri="{FF2B5EF4-FFF2-40B4-BE49-F238E27FC236}">
                <a16:creationId xmlns:a16="http://schemas.microsoft.com/office/drawing/2014/main" id="{E352B28D-6E70-8DED-4DFB-12B04F79DAE2}"/>
              </a:ext>
            </a:extLst>
          </p:cNvPr>
          <p:cNvGrpSpPr/>
          <p:nvPr/>
        </p:nvGrpSpPr>
        <p:grpSpPr>
          <a:xfrm>
            <a:off x="7532715" y="3741335"/>
            <a:ext cx="3661490" cy="2313752"/>
            <a:chOff x="7479167" y="3042859"/>
            <a:chExt cx="4445282" cy="2809042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8A30E715-20BE-BD77-745F-59F11AD14003}"/>
                </a:ext>
              </a:extLst>
            </p:cNvPr>
            <p:cNvGrpSpPr/>
            <p:nvPr/>
          </p:nvGrpSpPr>
          <p:grpSpPr>
            <a:xfrm>
              <a:off x="7479167" y="3042859"/>
              <a:ext cx="4445282" cy="2581986"/>
              <a:chOff x="7507448" y="3929200"/>
              <a:chExt cx="4445282" cy="2581986"/>
            </a:xfrm>
          </p:grpSpPr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41969429-C3F5-4E59-E172-4BE1B1E16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7448" y="3929200"/>
                <a:ext cx="4055661" cy="2114400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5C5181E-24E1-3AA5-79FE-052FE87C40B2}"/>
                  </a:ext>
                </a:extLst>
              </p:cNvPr>
              <p:cNvSpPr txBox="1"/>
              <p:nvPr/>
            </p:nvSpPr>
            <p:spPr>
              <a:xfrm>
                <a:off x="10429055" y="6141854"/>
                <a:ext cx="7176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cs typeface="Times New Roman" panose="02020603050405020304" pitchFamily="18" charset="0"/>
                  </a:rPr>
                  <a:t>σ</a:t>
                </a:r>
                <a:r>
                  <a:rPr lang="it-IT" b="1" dirty="0">
                    <a:cs typeface="Times New Roman" panose="02020603050405020304" pitchFamily="18" charset="0"/>
                  </a:rPr>
                  <a:t>1</a:t>
                </a:r>
                <a:endParaRPr lang="en-ZW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34FD939-7EB0-F273-7846-2703B8794DE0}"/>
                  </a:ext>
                </a:extLst>
              </p:cNvPr>
              <p:cNvSpPr txBox="1"/>
              <p:nvPr/>
            </p:nvSpPr>
            <p:spPr>
              <a:xfrm>
                <a:off x="9470126" y="6100456"/>
                <a:ext cx="7176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cs typeface="Times New Roman" panose="02020603050405020304" pitchFamily="18" charset="0"/>
                  </a:rPr>
                  <a:t>σ</a:t>
                </a:r>
                <a:r>
                  <a:rPr lang="it-IT" b="1" dirty="0">
                    <a:cs typeface="Times New Roman" panose="02020603050405020304" pitchFamily="18" charset="0"/>
                  </a:rPr>
                  <a:t>2</a:t>
                </a:r>
                <a:endParaRPr lang="en-ZW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5B59C08C-6C73-18BD-F013-55B33E67C1D8}"/>
                  </a:ext>
                </a:extLst>
              </p:cNvPr>
              <p:cNvSpPr txBox="1"/>
              <p:nvPr/>
            </p:nvSpPr>
            <p:spPr>
              <a:xfrm>
                <a:off x="11235099" y="4223934"/>
                <a:ext cx="7176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cs typeface="Times New Roman" panose="02020603050405020304" pitchFamily="18" charset="0"/>
                  </a:rPr>
                  <a:t>σ</a:t>
                </a:r>
                <a:r>
                  <a:rPr lang="it-IT" b="1" dirty="0">
                    <a:cs typeface="Times New Roman" panose="02020603050405020304" pitchFamily="18" charset="0"/>
                  </a:rPr>
                  <a:t>3</a:t>
                </a:r>
                <a:endParaRPr lang="en-ZW" b="1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F2A3F2A0-E207-DC1D-0F67-EE199955494C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 flipH="1">
                <a:off x="10787870" y="4593266"/>
                <a:ext cx="806045" cy="6924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>
                <a:extLst>
                  <a:ext uri="{FF2B5EF4-FFF2-40B4-BE49-F238E27FC236}">
                    <a16:creationId xmlns:a16="http://schemas.microsoft.com/office/drawing/2014/main" id="{B60F9D90-3102-DC1F-0469-82DB830141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29055" y="5725757"/>
                <a:ext cx="304808" cy="446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6F7E20DB-CBEE-3D56-F7ED-8BF0E90BD78E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9828942" y="5565481"/>
                <a:ext cx="358815" cy="534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AA678F0-FEF5-169C-6253-5CF04ACC55FC}"/>
                </a:ext>
              </a:extLst>
            </p:cNvPr>
            <p:cNvSpPr txBox="1"/>
            <p:nvPr/>
          </p:nvSpPr>
          <p:spPr>
            <a:xfrm>
              <a:off x="8123161" y="5482569"/>
              <a:ext cx="717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>
                  <a:cs typeface="Times New Roman" panose="02020603050405020304" pitchFamily="18" charset="0"/>
                </a:rPr>
                <a:t>σ</a:t>
              </a:r>
              <a:r>
                <a:rPr lang="it-IT" b="1" dirty="0">
                  <a:cs typeface="Times New Roman" panose="02020603050405020304" pitchFamily="18" charset="0"/>
                </a:rPr>
                <a:t>4</a:t>
              </a:r>
              <a:endParaRPr lang="en-ZW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1C2BDD3F-52F5-9FB6-7A7F-462479DFF357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flipV="1">
              <a:off x="8481977" y="4947594"/>
              <a:ext cx="358815" cy="534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3961E66B-B381-A7B6-DE24-DAC93BDFF8C1}"/>
              </a:ext>
            </a:extLst>
          </p:cNvPr>
          <p:cNvGrpSpPr/>
          <p:nvPr/>
        </p:nvGrpSpPr>
        <p:grpSpPr>
          <a:xfrm>
            <a:off x="647414" y="2992578"/>
            <a:ext cx="3247658" cy="3073674"/>
            <a:chOff x="647414" y="2992578"/>
            <a:chExt cx="3247658" cy="3073674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4337C402-8EA0-A144-41A9-3E0274990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098" y="3220491"/>
              <a:ext cx="3207291" cy="2845761"/>
            </a:xfrm>
            <a:prstGeom prst="rect">
              <a:avLst/>
            </a:prstGeom>
          </p:spPr>
        </p:pic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9839914E-9A83-51D6-B901-023EBB20F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0409" y="3630297"/>
              <a:ext cx="301983" cy="25019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F5C06F3-BFF3-78BF-0A0F-34FC62C6A498}"/>
                </a:ext>
              </a:extLst>
            </p:cNvPr>
            <p:cNvSpPr txBox="1"/>
            <p:nvPr/>
          </p:nvSpPr>
          <p:spPr>
            <a:xfrm>
              <a:off x="1673982" y="3425406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R20</a:t>
              </a:r>
            </a:p>
          </p:txBody>
        </p: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1081DDB6-E040-73E3-D7B0-A8781BFF8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383" y="3399304"/>
              <a:ext cx="1336" cy="29639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BC9A1743-ED0B-9F3F-A766-52A1B8F6A639}"/>
                </a:ext>
              </a:extLst>
            </p:cNvPr>
            <p:cNvSpPr txBox="1"/>
            <p:nvPr/>
          </p:nvSpPr>
          <p:spPr>
            <a:xfrm>
              <a:off x="2179276" y="3099491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R50</a:t>
              </a: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0C3B9288-8F18-0330-B1DF-40A6E0964802}"/>
                </a:ext>
              </a:extLst>
            </p:cNvPr>
            <p:cNvCxnSpPr>
              <a:cxnSpLocks/>
            </p:cNvCxnSpPr>
            <p:nvPr/>
          </p:nvCxnSpPr>
          <p:spPr>
            <a:xfrm>
              <a:off x="647414" y="4492625"/>
              <a:ext cx="1723969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2942594D-0189-3554-1B10-F190A05A1C5B}"/>
                </a:ext>
              </a:extLst>
            </p:cNvPr>
            <p:cNvCxnSpPr>
              <a:cxnSpLocks/>
            </p:cNvCxnSpPr>
            <p:nvPr/>
          </p:nvCxnSpPr>
          <p:spPr>
            <a:xfrm>
              <a:off x="2371383" y="3695700"/>
              <a:ext cx="0" cy="892175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9FD8428C-80A0-20AF-9B7B-616824FD1A40}"/>
                </a:ext>
              </a:extLst>
            </p:cNvPr>
            <p:cNvSpPr txBox="1"/>
            <p:nvPr/>
          </p:nvSpPr>
          <p:spPr>
            <a:xfrm>
              <a:off x="1073488" y="4190504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D40</a:t>
              </a:r>
            </a:p>
          </p:txBody>
        </p: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C824A4DC-E0C6-D9F3-0C9F-98E876FAD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183" y="3399304"/>
              <a:ext cx="1222033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E0B5D337-786C-BEFE-B75A-D864AFC2E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5" y="3999400"/>
              <a:ext cx="808436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39137FAC-DB1D-136C-0547-A676A6DA154A}"/>
                </a:ext>
              </a:extLst>
            </p:cNvPr>
            <p:cNvSpPr txBox="1"/>
            <p:nvPr/>
          </p:nvSpPr>
          <p:spPr>
            <a:xfrm>
              <a:off x="1089137" y="3530110"/>
              <a:ext cx="4171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H10</a:t>
              </a:r>
            </a:p>
          </p:txBody>
        </p:sp>
        <p:cxnSp>
          <p:nvCxnSpPr>
            <p:cNvPr id="76" name="Connettore 2 75">
              <a:extLst>
                <a:ext uri="{FF2B5EF4-FFF2-40B4-BE49-F238E27FC236}">
                  <a16:creationId xmlns:a16="http://schemas.microsoft.com/office/drawing/2014/main" id="{2E7A9734-870C-9953-020A-D0F4FF7471FE}"/>
                </a:ext>
              </a:extLst>
            </p:cNvPr>
            <p:cNvCxnSpPr>
              <a:cxnSpLocks/>
            </p:cNvCxnSpPr>
            <p:nvPr/>
          </p:nvCxnSpPr>
          <p:spPr>
            <a:xfrm>
              <a:off x="1509398" y="3399304"/>
              <a:ext cx="0" cy="600096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729B44ED-A3FF-FA4A-13B0-011106988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8540" y="3099491"/>
              <a:ext cx="565683" cy="59408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D06E6937-B131-8785-0580-E1E5DB1044D7}"/>
                </a:ext>
              </a:extLst>
            </p:cNvPr>
            <p:cNvSpPr txBox="1"/>
            <p:nvPr/>
          </p:nvSpPr>
          <p:spPr>
            <a:xfrm>
              <a:off x="3417056" y="2992578"/>
              <a:ext cx="4780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R150</a:t>
              </a:r>
            </a:p>
          </p:txBody>
        </p: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70A1953C-7387-2464-D6B3-9B9C767A0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2796" y="3640221"/>
              <a:ext cx="212271" cy="28064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E4FA83D-9D59-833F-1EAE-8BC3B6E6ECF6}"/>
                </a:ext>
              </a:extLst>
            </p:cNvPr>
            <p:cNvCxnSpPr>
              <a:cxnSpLocks/>
            </p:cNvCxnSpPr>
            <p:nvPr/>
          </p:nvCxnSpPr>
          <p:spPr>
            <a:xfrm>
              <a:off x="2828540" y="3724275"/>
              <a:ext cx="0" cy="1149495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2 92">
              <a:extLst>
                <a:ext uri="{FF2B5EF4-FFF2-40B4-BE49-F238E27FC236}">
                  <a16:creationId xmlns:a16="http://schemas.microsoft.com/office/drawing/2014/main" id="{37AC3857-5C13-6C03-6E14-C7E9CBA11C54}"/>
                </a:ext>
              </a:extLst>
            </p:cNvPr>
            <p:cNvCxnSpPr>
              <a:cxnSpLocks/>
            </p:cNvCxnSpPr>
            <p:nvPr/>
          </p:nvCxnSpPr>
          <p:spPr>
            <a:xfrm>
              <a:off x="647414" y="4864245"/>
              <a:ext cx="2181126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CC75F142-6D4B-3092-92BF-4943F4B0A38E}"/>
                </a:ext>
              </a:extLst>
            </p:cNvPr>
            <p:cNvSpPr txBox="1"/>
            <p:nvPr/>
          </p:nvSpPr>
          <p:spPr>
            <a:xfrm>
              <a:off x="1127395" y="4602635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D50</a:t>
              </a:r>
            </a:p>
          </p:txBody>
        </p:sp>
        <p:cxnSp>
          <p:nvCxnSpPr>
            <p:cNvPr id="96" name="Connettore 2 95">
              <a:extLst>
                <a:ext uri="{FF2B5EF4-FFF2-40B4-BE49-F238E27FC236}">
                  <a16:creationId xmlns:a16="http://schemas.microsoft.com/office/drawing/2014/main" id="{5CF9CB04-E5D8-DC55-80C1-C2EA3BEA5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223" y="3946525"/>
              <a:ext cx="213752" cy="18036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57775BAC-BD71-5C44-DBC5-FE727A5BF59B}"/>
                </a:ext>
              </a:extLst>
            </p:cNvPr>
            <p:cNvSpPr txBox="1"/>
            <p:nvPr/>
          </p:nvSpPr>
          <p:spPr>
            <a:xfrm>
              <a:off x="3218947" y="3872590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R90</a:t>
              </a:r>
            </a:p>
          </p:txBody>
        </p:sp>
        <p:cxnSp>
          <p:nvCxnSpPr>
            <p:cNvPr id="100" name="Connettore 2 99">
              <a:extLst>
                <a:ext uri="{FF2B5EF4-FFF2-40B4-BE49-F238E27FC236}">
                  <a16:creationId xmlns:a16="http://schemas.microsoft.com/office/drawing/2014/main" id="{34716094-715E-92CA-5182-2C5C596722F0}"/>
                </a:ext>
              </a:extLst>
            </p:cNvPr>
            <p:cNvCxnSpPr>
              <a:cxnSpLocks/>
            </p:cNvCxnSpPr>
            <p:nvPr/>
          </p:nvCxnSpPr>
          <p:spPr>
            <a:xfrm>
              <a:off x="3026961" y="3958386"/>
              <a:ext cx="0" cy="180386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asellaDiTesto 102">
              <a:extLst>
                <a:ext uri="{FF2B5EF4-FFF2-40B4-BE49-F238E27FC236}">
                  <a16:creationId xmlns:a16="http://schemas.microsoft.com/office/drawing/2014/main" id="{B63A0D0B-0273-D5B0-6845-7AEE3B62B879}"/>
                </a:ext>
              </a:extLst>
            </p:cNvPr>
            <p:cNvSpPr txBox="1"/>
            <p:nvPr/>
          </p:nvSpPr>
          <p:spPr>
            <a:xfrm>
              <a:off x="2513853" y="391955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P30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396AC03-FE9A-2099-68AF-1363721C5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3620-9F5B-CD17-3DFE-69D29220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2A5EFF8-CC95-9FEE-6D4B-799CF293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33E0CE-9B4D-917B-0F38-DF51D74B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52C1A1-E32E-72F3-3E83-FC3A4071655A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Normalizzazione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17EFE2C-67FC-CF93-8F93-B1A693F9F57C}"/>
              </a:ext>
            </a:extLst>
          </p:cNvPr>
          <p:cNvSpPr txBox="1"/>
          <p:nvPr/>
        </p:nvSpPr>
        <p:spPr>
          <a:xfrm>
            <a:off x="184588" y="1580569"/>
            <a:ext cx="11822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cs typeface="Times New Roman" panose="02020603050405020304" pitchFamily="18" charset="0"/>
              </a:rPr>
              <a:t>Tutti i dati di input e di output sono stati normalizzati da 0 a 1.</a:t>
            </a:r>
          </a:p>
          <a:p>
            <a:r>
              <a:rPr lang="it-IT" sz="1400" noProof="0" dirty="0">
                <a:cs typeface="Times New Roman" panose="02020603050405020304" pitchFamily="18" charset="0"/>
              </a:rPr>
              <a:t>Questo permette una migliore e più rapida convergenza del modello durante le fasi di addestramento.</a:t>
            </a:r>
          </a:p>
          <a:p>
            <a:r>
              <a:rPr lang="it-IT" sz="1400" noProof="0" dirty="0">
                <a:cs typeface="Times New Roman" panose="02020603050405020304" pitchFamily="18" charset="0"/>
              </a:rPr>
              <a:t>Gli input e output, hanno scale molto diverse tra loro (es. R50 10 – 30 mm // R80 130-1000 mm), e normalizzando da 0 a 1 permette di avere una scala simile.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2D2433-ADBD-3755-A392-10625254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29" y="2574239"/>
            <a:ext cx="4581525" cy="4667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3F57F0-2447-9DDB-C1FA-82BD0A6D0922}"/>
              </a:ext>
            </a:extLst>
          </p:cNvPr>
          <p:cNvSpPr txBox="1"/>
          <p:nvPr/>
        </p:nvSpPr>
        <p:spPr>
          <a:xfrm>
            <a:off x="184588" y="3568448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Divisione set Training e </a:t>
            </a:r>
            <a:r>
              <a:rPr lang="it-IT" sz="1600" b="1" dirty="0">
                <a:solidFill>
                  <a:srgbClr val="76323F"/>
                </a:solidFill>
                <a:cs typeface="Times New Roman" panose="02020603050405020304" pitchFamily="18" charset="0"/>
              </a:rPr>
              <a:t>V</a:t>
            </a:r>
            <a:r>
              <a:rPr lang="it-IT" sz="1600" b="1" noProof="0" dirty="0" err="1">
                <a:solidFill>
                  <a:srgbClr val="76323F"/>
                </a:solidFill>
                <a:cs typeface="Times New Roman" panose="02020603050405020304" pitchFamily="18" charset="0"/>
              </a:rPr>
              <a:t>alidation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C35C47-172A-C405-DFED-ECD43D77BE10}"/>
              </a:ext>
            </a:extLst>
          </p:cNvPr>
          <p:cNvSpPr txBox="1"/>
          <p:nvPr/>
        </p:nvSpPr>
        <p:spPr>
          <a:xfrm>
            <a:off x="184588" y="3959993"/>
            <a:ext cx="6682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cs typeface="Times New Roman" panose="02020603050405020304" pitchFamily="18" charset="0"/>
              </a:rPr>
              <a:t>L’intero dataset (al momento attuale) prevede 172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>
                <a:cs typeface="Times New Roman" panose="02020603050405020304" pitchFamily="18" charset="0"/>
              </a:rPr>
              <a:t>L’80% dei dati è utilizzato come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Il 20% dei dati è utilizzato come </a:t>
            </a:r>
            <a:r>
              <a:rPr lang="it-IT" sz="1400" dirty="0" err="1">
                <a:cs typeface="Times New Roman" panose="02020603050405020304" pitchFamily="18" charset="0"/>
              </a:rPr>
              <a:t>Validation</a:t>
            </a:r>
            <a:r>
              <a:rPr lang="it-IT" sz="1400" dirty="0">
                <a:cs typeface="Times New Roman" panose="02020603050405020304" pitchFamily="18" charset="0"/>
              </a:rPr>
              <a:t>.</a:t>
            </a:r>
          </a:p>
          <a:p>
            <a:r>
              <a:rPr lang="it-IT" sz="1400" noProof="0" dirty="0">
                <a:cs typeface="Times New Roman" panose="02020603050405020304" pitchFamily="18" charset="0"/>
              </a:rPr>
              <a:t>La percentuale di divisione dei dati è fissa ed è stata stabilita sulla base del fatto che il dataset al momento non è molto numeroso.</a:t>
            </a:r>
          </a:p>
          <a:p>
            <a:r>
              <a:rPr lang="it-IT" sz="1400" dirty="0">
                <a:cs typeface="Times New Roman" panose="02020603050405020304" pitchFamily="18" charset="0"/>
              </a:rPr>
              <a:t>I samples invece sono scelti casualmente tra l’intero dataset.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02595D-E2BF-5E37-4BB3-B091535C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41" y="3653476"/>
            <a:ext cx="4584589" cy="226181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A9AB03-BEF0-D594-C6E0-62E40159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3B3F-563D-E3A2-4533-D663388D2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B515E4F-2D71-E452-CE47-7C50B6A2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8939DD-9177-6CA8-120A-E1851DFF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8FB9E8-0C91-F0FF-503F-6F90D73F2B91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Ricerca degli iper-parametri ottimali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1546A1E-3344-AEAA-2EDC-AE5C011CD239}"/>
              </a:ext>
            </a:extLst>
          </p:cNvPr>
          <p:cNvSpPr txBox="1"/>
          <p:nvPr/>
        </p:nvSpPr>
        <p:spPr>
          <a:xfrm>
            <a:off x="184588" y="1580569"/>
            <a:ext cx="11822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Mediante un Design of </a:t>
            </a:r>
            <a:r>
              <a:rPr lang="it-IT" sz="1400" noProof="0" dirty="0" err="1">
                <a:cs typeface="Times New Roman" panose="02020603050405020304" pitchFamily="18" charset="0"/>
              </a:rPr>
              <a:t>Experiement</a:t>
            </a:r>
            <a:r>
              <a:rPr lang="it-IT" sz="1400" noProof="0" dirty="0">
                <a:cs typeface="Times New Roman" panose="02020603050405020304" pitchFamily="18" charset="0"/>
              </a:rPr>
              <a:t> (</a:t>
            </a:r>
            <a:r>
              <a:rPr lang="it-IT" sz="1400" noProof="0" dirty="0" err="1">
                <a:cs typeface="Times New Roman" panose="02020603050405020304" pitchFamily="18" charset="0"/>
              </a:rPr>
              <a:t>DoE</a:t>
            </a:r>
            <a:r>
              <a:rPr lang="it-IT" sz="1400" noProof="0" dirty="0">
                <a:cs typeface="Times New Roman" panose="02020603050405020304" pitchFamily="18" charset="0"/>
              </a:rPr>
              <a:t>), direttamente implementano nel codice viene ricercata la configurazione migliore di Iper-Parametri.</a:t>
            </a:r>
          </a:p>
          <a:p>
            <a:r>
              <a:rPr lang="it-IT" sz="1400" dirty="0">
                <a:cs typeface="Times New Roman" panose="02020603050405020304" pitchFamily="18" charset="0"/>
              </a:rPr>
              <a:t>Ogni possibile configurazione viene analizzata per 100 Epoche e sulla base del MSE (Mean </a:t>
            </a:r>
            <a:r>
              <a:rPr lang="it-IT" sz="1400" dirty="0" err="1">
                <a:cs typeface="Times New Roman" panose="02020603050405020304" pitchFamily="18" charset="0"/>
              </a:rPr>
              <a:t>Square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Error</a:t>
            </a:r>
            <a:r>
              <a:rPr lang="it-IT" sz="1400" dirty="0">
                <a:cs typeface="Times New Roman" panose="02020603050405020304" pitchFamily="18" charset="0"/>
              </a:rPr>
              <a:t>) viene scelta la configurazione ottimale.</a:t>
            </a:r>
          </a:p>
          <a:p>
            <a:r>
              <a:rPr lang="it-IT" sz="1400" noProof="0" dirty="0">
                <a:cs typeface="Times New Roman" panose="02020603050405020304" pitchFamily="18" charset="0"/>
              </a:rPr>
              <a:t>Gli iper-parametri analizzati sono: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B2930EA-24E2-5076-E544-2226FF534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276081"/>
              </p:ext>
            </p:extLst>
          </p:nvPr>
        </p:nvGraphicFramePr>
        <p:xfrm>
          <a:off x="400371" y="2402148"/>
          <a:ext cx="11391257" cy="176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4BE36F75-2BC6-504A-D2D5-D596614D9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483" y="4246217"/>
            <a:ext cx="1487352" cy="370635"/>
          </a:xfrm>
          <a:prstGeom prst="rect">
            <a:avLst/>
          </a:prstGeom>
        </p:spPr>
      </p:pic>
      <p:pic>
        <p:nvPicPr>
          <p:cNvPr id="9" name="Immagine 8" descr="Immagine che contiene linea, Carattere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2CC6D3A2-9ED6-5A04-8B3D-617720DBB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846" y="4099217"/>
            <a:ext cx="821552" cy="773739"/>
          </a:xfrm>
          <a:prstGeom prst="rect">
            <a:avLst/>
          </a:prstGeom>
        </p:spPr>
      </p:pic>
      <p:pic>
        <p:nvPicPr>
          <p:cNvPr id="11" name="Immagine 10" descr="Immagine che contiene linea, diagramma, testo, Carattere&#10;&#10;Il contenuto generato dall'IA potrebbe non essere corretto.">
            <a:extLst>
              <a:ext uri="{FF2B5EF4-FFF2-40B4-BE49-F238E27FC236}">
                <a16:creationId xmlns:a16="http://schemas.microsoft.com/office/drawing/2014/main" id="{986D8B24-A1A1-5242-3B6C-2FD48C526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846" y="5165735"/>
            <a:ext cx="821553" cy="6946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B545FCC-4DB1-E63E-33B8-B9D6B6B40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89" y="4087888"/>
            <a:ext cx="1661054" cy="1425165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837B56E-6119-0D35-D464-451837C2AAFB}"/>
              </a:ext>
            </a:extLst>
          </p:cNvPr>
          <p:cNvSpPr/>
          <p:nvPr/>
        </p:nvSpPr>
        <p:spPr>
          <a:xfrm>
            <a:off x="924339" y="4163302"/>
            <a:ext cx="238539" cy="12535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AC93AEC-6FD8-4B29-8021-52402F97A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8555" y="4061436"/>
            <a:ext cx="1661054" cy="1425165"/>
          </a:xfrm>
          <a:prstGeom prst="rect">
            <a:avLst/>
          </a:prstGeom>
        </p:spPr>
      </p:pic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62EFA15C-945D-2713-D990-ABE957E39997}"/>
              </a:ext>
            </a:extLst>
          </p:cNvPr>
          <p:cNvSpPr/>
          <p:nvPr/>
        </p:nvSpPr>
        <p:spPr>
          <a:xfrm rot="16200000">
            <a:off x="7680178" y="5144162"/>
            <a:ext cx="357809" cy="94098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5B544D4-C25B-9657-4EC0-974AFD50A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1662" y="5165735"/>
            <a:ext cx="956718" cy="1054411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C036ABC6-E025-2790-9EB7-9F2ABEC5E59E}"/>
              </a:ext>
            </a:extLst>
          </p:cNvPr>
          <p:cNvGrpSpPr/>
          <p:nvPr/>
        </p:nvGrpSpPr>
        <p:grpSpPr>
          <a:xfrm>
            <a:off x="8841662" y="4086176"/>
            <a:ext cx="1048573" cy="1102089"/>
            <a:chOff x="3457575" y="3124504"/>
            <a:chExt cx="2737485" cy="2877198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9DE2AAAF-0747-7635-700C-E6A0E33B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57575" y="3248977"/>
              <a:ext cx="2600325" cy="2752725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E6F6AAF-EF62-A989-CB12-E2C175CB93B8}"/>
                </a:ext>
              </a:extLst>
            </p:cNvPr>
            <p:cNvSpPr/>
            <p:nvPr/>
          </p:nvSpPr>
          <p:spPr>
            <a:xfrm>
              <a:off x="5600700" y="3124504"/>
              <a:ext cx="594360" cy="271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BE5EDA78-F77B-9F6B-153E-49B0C826D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AsOne/>
      </p:bldGraphic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AB72-49CE-D1C1-1B66-7103F659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2134901-331D-C331-500B-52EF8AC1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32322D-A5AB-6C02-C89B-8BB612BC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67CC91-3C29-D237-EE8C-5DAA5384E0C3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Definizione Rete Neurale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FE6D2B-7C78-E954-2536-19DA7E1CCB1B}"/>
              </a:ext>
            </a:extLst>
          </p:cNvPr>
          <p:cNvSpPr txBox="1"/>
          <p:nvPr/>
        </p:nvSpPr>
        <p:spPr>
          <a:xfrm>
            <a:off x="184588" y="1580569"/>
            <a:ext cx="11822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Una volta definiti gli Iper-Parametri, è possibile avere la definizione della rete neurale.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1158611A-31E5-8B74-C4E1-30DC51DE4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74845"/>
              </p:ext>
            </p:extLst>
          </p:nvPr>
        </p:nvGraphicFramePr>
        <p:xfrm>
          <a:off x="440348" y="2068938"/>
          <a:ext cx="50913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660">
                  <a:extLst>
                    <a:ext uri="{9D8B030D-6E8A-4147-A177-3AD203B41FA5}">
                      <a16:colId xmlns:a16="http://schemas.microsoft.com/office/drawing/2014/main" val="3099542700"/>
                    </a:ext>
                  </a:extLst>
                </a:gridCol>
                <a:gridCol w="2545660">
                  <a:extLst>
                    <a:ext uri="{9D8B030D-6E8A-4147-A177-3AD203B41FA5}">
                      <a16:colId xmlns:a16="http://schemas.microsoft.com/office/drawing/2014/main" val="1664052875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Iper-</a:t>
                      </a:r>
                      <a:r>
                        <a:rPr lang="it-IT" sz="1200" dirty="0" err="1"/>
                        <a:t>paramter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44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Input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8 </a:t>
                      </a:r>
                      <a:r>
                        <a:rPr lang="it-IT" sz="1200" dirty="0" err="1"/>
                        <a:t>neurons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>
                          <a:sym typeface="Wingdings" panose="05000000000000000000" pitchFamily="2" charset="2"/>
                        </a:rPr>
                        <a:t> Input </a:t>
                      </a:r>
                      <a:r>
                        <a:rPr lang="it-IT" sz="1200" dirty="0" err="1">
                          <a:sym typeface="Wingdings" panose="05000000000000000000" pitchFamily="2" charset="2"/>
                        </a:rPr>
                        <a:t>parameters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3895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1° </a:t>
                      </a:r>
                      <a:r>
                        <a:rPr lang="it-IT" sz="1200" dirty="0" err="1"/>
                        <a:t>Hidden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64 </a:t>
                      </a:r>
                      <a:r>
                        <a:rPr lang="it-IT" sz="1200" dirty="0" err="1"/>
                        <a:t>neurons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7074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2° </a:t>
                      </a:r>
                      <a:r>
                        <a:rPr lang="it-IT" sz="1200" dirty="0" err="1"/>
                        <a:t>Hidden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32 </a:t>
                      </a:r>
                      <a:r>
                        <a:rPr lang="it-IT" sz="1200" dirty="0" err="1"/>
                        <a:t>neurons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6113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3° </a:t>
                      </a:r>
                      <a:r>
                        <a:rPr lang="it-IT" sz="1200" dirty="0" err="1"/>
                        <a:t>Hidden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16 </a:t>
                      </a:r>
                      <a:r>
                        <a:rPr lang="it-IT" sz="1200" dirty="0" err="1"/>
                        <a:t>neurons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288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4° </a:t>
                      </a:r>
                      <a:r>
                        <a:rPr lang="it-IT" sz="1200" dirty="0" err="1"/>
                        <a:t>Hidden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8 </a:t>
                      </a:r>
                      <a:r>
                        <a:rPr lang="it-IT" sz="1200" dirty="0" err="1"/>
                        <a:t>neurons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4238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Output </a:t>
                      </a:r>
                      <a:r>
                        <a:rPr lang="it-IT" sz="1200" dirty="0" err="1"/>
                        <a:t>layer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6 </a:t>
                      </a:r>
                      <a:r>
                        <a:rPr lang="it-IT" sz="1200" dirty="0" err="1"/>
                        <a:t>neurons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>
                          <a:sym typeface="Wingdings" panose="05000000000000000000" pitchFamily="2" charset="2"/>
                        </a:rPr>
                        <a:t> Output 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887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Learning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4505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/>
                        <a:t>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1869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 err="1"/>
                        <a:t>Activation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function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ReLu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651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 err="1"/>
                        <a:t>Epochs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3605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it-IT" sz="1200" dirty="0" err="1"/>
                        <a:t>Optimizer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22879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5929E23C-1B07-8966-DFD1-59DBEC4A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16" y="1242015"/>
            <a:ext cx="929834" cy="475666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395585B-6534-D663-C786-EFDBBEE7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984" y="1580569"/>
            <a:ext cx="3782247" cy="40573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9B381E-E961-B9C0-3A81-C1352190BECB}"/>
              </a:ext>
            </a:extLst>
          </p:cNvPr>
          <p:cNvSpPr txBox="1"/>
          <p:nvPr/>
        </p:nvSpPr>
        <p:spPr>
          <a:xfrm>
            <a:off x="1412785" y="5535454"/>
            <a:ext cx="2811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cs typeface="Times New Roman" panose="02020603050405020304" pitchFamily="18" charset="0"/>
              </a:rPr>
              <a:t>Tempo di addestramento: 30 min.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152200-A54D-447E-DE51-D9F29077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A9418056-F825-6A06-ACBE-D8C8E1FDBF50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ED0C36CF-E50B-02BB-9BC9-DD06229BC84E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FEB87EE3-68D1-5A0D-1227-5DFB6873E734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CE9F8803-6581-807A-A8B6-51F24E2235B8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0FB8F29D-7505-38C6-93CE-2601D22A98A4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C6E2952E-546C-1B23-E253-30F2B98DE492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148558-EC8F-DBC3-7258-7161A9B8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042E8-2268-4694-8FD9-3F407C50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8C8AF66-C2FF-96D0-5499-4BED1561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7D7395-5723-59F5-8AC3-3E2E8442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A5099E-F6C2-5E08-246D-DB05E523D706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Addestramento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3BF7C42-0D27-5700-4191-75BE188E866D}"/>
              </a:ext>
            </a:extLst>
          </p:cNvPr>
          <p:cNvSpPr txBox="1"/>
          <p:nvPr/>
        </p:nvSpPr>
        <p:spPr>
          <a:xfrm>
            <a:off x="184588" y="1580569"/>
            <a:ext cx="31527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Nel grafico accanto è possibile visualizzare la funzione perdita MSE, e anche la MAE (Mean Absolute </a:t>
            </a:r>
            <a:r>
              <a:rPr lang="it-IT" sz="1400" noProof="0" dirty="0" err="1">
                <a:cs typeface="Times New Roman" panose="02020603050405020304" pitchFamily="18" charset="0"/>
              </a:rPr>
              <a:t>Error</a:t>
            </a:r>
            <a:r>
              <a:rPr lang="it-IT" sz="1400" noProof="0" dirty="0">
                <a:cs typeface="Times New Roman" panose="02020603050405020304" pitchFamily="18" charset="0"/>
              </a:rPr>
              <a:t>), per i dati di training (</a:t>
            </a:r>
            <a:r>
              <a:rPr lang="it-IT" sz="1400" noProof="0" dirty="0">
                <a:solidFill>
                  <a:schemeClr val="accent1"/>
                </a:solidFill>
                <a:cs typeface="Times New Roman" panose="02020603050405020304" pitchFamily="18" charset="0"/>
              </a:rPr>
              <a:t>azzurri</a:t>
            </a:r>
            <a:r>
              <a:rPr lang="it-IT" sz="1400" noProof="0" dirty="0">
                <a:cs typeface="Times New Roman" panose="02020603050405020304" pitchFamily="18" charset="0"/>
              </a:rPr>
              <a:t>) e di validazione (</a:t>
            </a:r>
            <a:r>
              <a:rPr lang="it-IT" sz="14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verdi</a:t>
            </a:r>
            <a:r>
              <a:rPr lang="it-IT" sz="1400" noProof="0" dirty="0">
                <a:cs typeface="Times New Roman" panose="02020603050405020304" pitchFamily="18" charset="0"/>
              </a:rPr>
              <a:t>).</a:t>
            </a:r>
          </a:p>
          <a:p>
            <a:r>
              <a:rPr lang="it-IT" sz="1400" dirty="0">
                <a:cs typeface="Times New Roman" panose="02020603050405020304" pitchFamily="18" charset="0"/>
              </a:rPr>
              <a:t>Entrambi convergono a 0, sintomo di una buona definizione del modello (no </a:t>
            </a:r>
            <a:r>
              <a:rPr lang="it-IT" sz="1400" dirty="0" err="1">
                <a:cs typeface="Times New Roman" panose="02020603050405020304" pitchFamily="18" charset="0"/>
              </a:rPr>
              <a:t>Underfitting</a:t>
            </a:r>
            <a:r>
              <a:rPr lang="it-IT" sz="1400" dirty="0">
                <a:cs typeface="Times New Roman" panose="02020603050405020304" pitchFamily="18" charset="0"/>
              </a:rPr>
              <a:t>, no </a:t>
            </a:r>
            <a:r>
              <a:rPr lang="it-IT" sz="1400" dirty="0" err="1">
                <a:cs typeface="Times New Roman" panose="02020603050405020304" pitchFamily="18" charset="0"/>
              </a:rPr>
              <a:t>Overfitting</a:t>
            </a:r>
            <a:r>
              <a:rPr lang="it-IT" sz="1400" dirty="0">
                <a:cs typeface="Times New Roman" panose="02020603050405020304" pitchFamily="18" charset="0"/>
              </a:rPr>
              <a:t>).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2B18246-66F7-9E97-40A5-8C922E417C82}"/>
              </a:ext>
            </a:extLst>
          </p:cNvPr>
          <p:cNvGrpSpPr/>
          <p:nvPr/>
        </p:nvGrpSpPr>
        <p:grpSpPr>
          <a:xfrm>
            <a:off x="3727888" y="1730343"/>
            <a:ext cx="8100081" cy="3987864"/>
            <a:chOff x="3727888" y="1730343"/>
            <a:chExt cx="8100081" cy="398786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AA543CC-ACD6-98D5-C413-BBBA87B91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7888" y="1730343"/>
              <a:ext cx="8100081" cy="3987864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C3C7393-F1E2-9781-B36E-CFDE089FAA64}"/>
                </a:ext>
              </a:extLst>
            </p:cNvPr>
            <p:cNvSpPr txBox="1"/>
            <p:nvPr/>
          </p:nvSpPr>
          <p:spPr>
            <a:xfrm>
              <a:off x="7478006" y="1730343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MSE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706E74C-753C-6378-467C-5AA638D86E6D}"/>
                </a:ext>
              </a:extLst>
            </p:cNvPr>
            <p:cNvSpPr txBox="1"/>
            <p:nvPr/>
          </p:nvSpPr>
          <p:spPr>
            <a:xfrm>
              <a:off x="7478006" y="3949668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MAE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C9CA2109-2D37-D0B4-4505-D86A216F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044A3A2-B317-D9CE-55C8-A01AB1399205}"/>
                  </a:ext>
                </a:extLst>
              </p:cNvPr>
              <p:cNvSpPr txBox="1"/>
              <p:nvPr/>
            </p:nvSpPr>
            <p:spPr>
              <a:xfrm>
                <a:off x="320672" y="3836496"/>
                <a:ext cx="2880605" cy="595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 smtClean="0">
                          <a:latin typeface="Cambria Math" panose="02040503050406030204" pitchFamily="18" charset="0"/>
                        </a:rPr>
                        <m:t>𝑴𝑺𝑬</m:t>
                      </m:r>
                      <m:r>
                        <a:rPr lang="it-IT" sz="1200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2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it-IT" sz="1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2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it-IT" sz="1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2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it-IT" sz="1200" b="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𝒓𝒆𝒂𝒍</m:t>
                                      </m:r>
                                    </m:sub>
                                  </m:sSub>
                                  <m:r>
                                    <a:rPr lang="it-IT" sz="12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it-IT" sz="1200" b="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sz="1200" b="1" i="1">
                                          <a:latin typeface="Cambria Math" panose="02040503050406030204" pitchFamily="18" charset="0"/>
                                        </a:rPr>
                                        <m:t>𝒑𝒓𝒆𝒅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1200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044A3A2-B317-D9CE-55C8-A01AB139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2" y="3836496"/>
                <a:ext cx="2880605" cy="595676"/>
              </a:xfrm>
              <a:prstGeom prst="rect">
                <a:avLst/>
              </a:prstGeom>
              <a:blipFill>
                <a:blip r:embed="rId4"/>
                <a:stretch>
                  <a:fillRect t="-95918" b="-1479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2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9B84-2107-4A14-F4F3-21E18C53B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24B7CCB-39E1-0C43-2FB9-A61E1C72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E98239-94AF-5E8E-0C96-BAB9EC00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D71B83-5022-2957-1AFB-E155CF60E926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E1BE79E-C568-2BEF-BB1B-238BBBE82BF4}"/>
              </a:ext>
            </a:extLst>
          </p:cNvPr>
          <p:cNvSpPr txBox="1"/>
          <p:nvPr/>
        </p:nvSpPr>
        <p:spPr>
          <a:xfrm>
            <a:off x="184588" y="1580569"/>
            <a:ext cx="11550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Nei grafici seguenti, vengono confrontati i valori predetti dal Modello con quelli osservati dal FEM, nelle diverse aree.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297D07-BE68-8371-2487-19D2913B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77031"/>
            <a:ext cx="5356196" cy="37808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599D41-6C92-BB3C-F44A-9A646FB4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64" y="2077031"/>
            <a:ext cx="5361836" cy="3780844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CD65D91D-14D1-65CE-2A07-7B2C44B888D5}"/>
              </a:ext>
            </a:extLst>
          </p:cNvPr>
          <p:cNvGrpSpPr/>
          <p:nvPr/>
        </p:nvGrpSpPr>
        <p:grpSpPr>
          <a:xfrm>
            <a:off x="304800" y="1952852"/>
            <a:ext cx="1503232" cy="919888"/>
            <a:chOff x="304800" y="1952852"/>
            <a:chExt cx="1503232" cy="91988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6E5CB7D-F38C-77D1-F292-EC10116B6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52852"/>
              <a:ext cx="1503232" cy="919888"/>
            </a:xfrm>
            <a:prstGeom prst="rect">
              <a:avLst/>
            </a:prstGeom>
          </p:spPr>
        </p:pic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816AC62-4038-FF38-0B45-E65C3DFE50A2}"/>
                </a:ext>
              </a:extLst>
            </p:cNvPr>
            <p:cNvSpPr/>
            <p:nvPr/>
          </p:nvSpPr>
          <p:spPr>
            <a:xfrm>
              <a:off x="1287780" y="2628900"/>
              <a:ext cx="182880" cy="190500"/>
            </a:xfrm>
            <a:prstGeom prst="ellipse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DC71FF3-99D5-FDCB-F6DB-6F5C6502A990}"/>
              </a:ext>
            </a:extLst>
          </p:cNvPr>
          <p:cNvGrpSpPr/>
          <p:nvPr/>
        </p:nvGrpSpPr>
        <p:grpSpPr>
          <a:xfrm>
            <a:off x="6525364" y="1946370"/>
            <a:ext cx="1503232" cy="919888"/>
            <a:chOff x="304800" y="1952852"/>
            <a:chExt cx="1503232" cy="919888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CEFF7A2-7D33-A9E8-0744-832B051CA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52852"/>
              <a:ext cx="1503232" cy="919888"/>
            </a:xfrm>
            <a:prstGeom prst="rect">
              <a:avLst/>
            </a:prstGeom>
          </p:spPr>
        </p:pic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B9B816B-680E-85BA-F6B1-6FC3D44C4528}"/>
                </a:ext>
              </a:extLst>
            </p:cNvPr>
            <p:cNvSpPr/>
            <p:nvPr/>
          </p:nvSpPr>
          <p:spPr>
            <a:xfrm>
              <a:off x="964976" y="2616332"/>
              <a:ext cx="182880" cy="190500"/>
            </a:xfrm>
            <a:prstGeom prst="ellipse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BEDAF1-2E1C-B625-3E5B-962B7FF7BD7B}"/>
              </a:ext>
            </a:extLst>
          </p:cNvPr>
          <p:cNvSpPr txBox="1"/>
          <p:nvPr/>
        </p:nvSpPr>
        <p:spPr>
          <a:xfrm>
            <a:off x="3527863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0,978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0,973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CD4212D-1006-48C1-462C-64CB88FF7BD3}"/>
              </a:ext>
            </a:extLst>
          </p:cNvPr>
          <p:cNvSpPr txBox="1"/>
          <p:nvPr/>
        </p:nvSpPr>
        <p:spPr>
          <a:xfrm>
            <a:off x="10109638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0,976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0,922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A405279-A2FC-D0C3-44FE-AFCFA8116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2179-FE37-E951-2F0C-BC3CFFA5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DFB598D-8000-B09F-47CB-C30BBD85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18" y="2077030"/>
            <a:ext cx="5350367" cy="37582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4F769C-DB72-5440-8C14-F9A01298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077030"/>
            <a:ext cx="5347582" cy="3758283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7F79B0F5-3011-0FC3-08E9-12C60CB9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3F5122-61E4-3F3B-411E-AEB6F855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B68165-9E08-BB15-61F2-F515A294E8E6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1FDF653-188E-5A5E-6BF1-4A04D4DEA894}"/>
              </a:ext>
            </a:extLst>
          </p:cNvPr>
          <p:cNvSpPr txBox="1"/>
          <p:nvPr/>
        </p:nvSpPr>
        <p:spPr>
          <a:xfrm>
            <a:off x="184588" y="1580569"/>
            <a:ext cx="11550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Nei grafici seguenti, vengono confrontati i valori predetti dal Modello con quelli osservati dal FEM, nelle diverse aree.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0B0E1D5-F3DF-2FEE-7426-28BF1A6E00A2}"/>
              </a:ext>
            </a:extLst>
          </p:cNvPr>
          <p:cNvGrpSpPr/>
          <p:nvPr/>
        </p:nvGrpSpPr>
        <p:grpSpPr>
          <a:xfrm>
            <a:off x="304800" y="1952852"/>
            <a:ext cx="1503232" cy="919888"/>
            <a:chOff x="304800" y="1952852"/>
            <a:chExt cx="1503232" cy="91988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3EF1DE8-296F-71CB-F36B-C4FB60A6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52852"/>
              <a:ext cx="1503232" cy="919888"/>
            </a:xfrm>
            <a:prstGeom prst="rect">
              <a:avLst/>
            </a:prstGeom>
          </p:spPr>
        </p:pic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A9967E2-FC21-22A0-2BC2-95D21BBAFBE0}"/>
                </a:ext>
              </a:extLst>
            </p:cNvPr>
            <p:cNvSpPr/>
            <p:nvPr/>
          </p:nvSpPr>
          <p:spPr>
            <a:xfrm>
              <a:off x="1525905" y="2036400"/>
              <a:ext cx="182880" cy="190500"/>
            </a:xfrm>
            <a:prstGeom prst="ellipse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1960CFB-F8AA-8DA2-0796-EC07490EEF69}"/>
              </a:ext>
            </a:extLst>
          </p:cNvPr>
          <p:cNvGrpSpPr/>
          <p:nvPr/>
        </p:nvGrpSpPr>
        <p:grpSpPr>
          <a:xfrm>
            <a:off x="6525364" y="1946370"/>
            <a:ext cx="1503232" cy="919888"/>
            <a:chOff x="304800" y="1952852"/>
            <a:chExt cx="1503232" cy="919888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BC05BCE-426B-120D-7AA0-07798A2C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52852"/>
              <a:ext cx="1503232" cy="919888"/>
            </a:xfrm>
            <a:prstGeom prst="rect">
              <a:avLst/>
            </a:prstGeom>
          </p:spPr>
        </p:pic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8F1FE4D4-0450-91A5-899F-E00D313A294D}"/>
                </a:ext>
              </a:extLst>
            </p:cNvPr>
            <p:cNvSpPr/>
            <p:nvPr/>
          </p:nvSpPr>
          <p:spPr>
            <a:xfrm>
              <a:off x="545876" y="2682240"/>
              <a:ext cx="182880" cy="190500"/>
            </a:xfrm>
            <a:prstGeom prst="ellipse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020BDE8-47BE-7E2F-6A54-A2A3925ADCFB}"/>
              </a:ext>
            </a:extLst>
          </p:cNvPr>
          <p:cNvSpPr txBox="1"/>
          <p:nvPr/>
        </p:nvSpPr>
        <p:spPr>
          <a:xfrm>
            <a:off x="3527863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0,982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0,961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EF372A4-A9DB-6DD8-0C12-937E5DAAA7A4}"/>
              </a:ext>
            </a:extLst>
          </p:cNvPr>
          <p:cNvSpPr txBox="1"/>
          <p:nvPr/>
        </p:nvSpPr>
        <p:spPr>
          <a:xfrm>
            <a:off x="10109638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0,993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0,836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6287EA-809B-3F6A-90EF-2CD734D97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BFA53-ED15-7116-1978-67A112BC7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B365B68-BA0F-EF5E-F03F-1F76003E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30" y="2075968"/>
            <a:ext cx="5320355" cy="37507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8CAC50-839B-7E53-ABEA-12B94603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5" y="2068938"/>
            <a:ext cx="5347582" cy="375776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7583BB86-91B6-B442-5587-5A7B6E37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66A81A-E85E-78BE-028A-91DE5B7F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B78829-E2C2-7231-6E8B-B16365BB30ED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8094880-6B7B-9371-2CFA-8D33ACC042DD}"/>
              </a:ext>
            </a:extLst>
          </p:cNvPr>
          <p:cNvSpPr txBox="1"/>
          <p:nvPr/>
        </p:nvSpPr>
        <p:spPr>
          <a:xfrm>
            <a:off x="184588" y="1580569"/>
            <a:ext cx="11550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Nei grafici seguenti, vengono confrontati i valori di peso e di superficie predetti dal Modello con quelli ricavati dal CAD.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1829BF9-B5FD-BD73-7B84-F6EEE66D3F9D}"/>
              </a:ext>
            </a:extLst>
          </p:cNvPr>
          <p:cNvSpPr txBox="1"/>
          <p:nvPr/>
        </p:nvSpPr>
        <p:spPr>
          <a:xfrm>
            <a:off x="3527863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0,999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0,998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BDF1A92-46B8-75E8-3166-A593DA843770}"/>
              </a:ext>
            </a:extLst>
          </p:cNvPr>
          <p:cNvSpPr txBox="1"/>
          <p:nvPr/>
        </p:nvSpPr>
        <p:spPr>
          <a:xfrm>
            <a:off x="10109638" y="4855218"/>
            <a:ext cx="144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noProof="0" dirty="0">
                <a:solidFill>
                  <a:srgbClr val="00B050"/>
                </a:solidFill>
                <a:cs typeface="Times New Roman" panose="02020603050405020304" pitchFamily="18" charset="0"/>
              </a:rPr>
              <a:t> Train: 0,998</a:t>
            </a:r>
          </a:p>
          <a:p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R</a:t>
            </a:r>
            <a:r>
              <a:rPr lang="it-IT" sz="1400" b="1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it-IT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Val: 0,997</a:t>
            </a:r>
            <a:endParaRPr lang="it-IT" sz="1400" b="1" noProof="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Peso arte vettoriale, icone e grafica per il download gratuito">
            <a:extLst>
              <a:ext uri="{FF2B5EF4-FFF2-40B4-BE49-F238E27FC236}">
                <a16:creationId xmlns:a16="http://schemas.microsoft.com/office/drawing/2014/main" id="{BA1CD684-EFB6-90D0-83DA-DE22598C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" y="1850413"/>
            <a:ext cx="983859" cy="9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CE0BA5D1-0E48-CDF5-960D-9343A70B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34"/>
          <a:stretch>
            <a:fillRect/>
          </a:stretch>
        </p:blipFill>
        <p:spPr bwMode="auto">
          <a:xfrm>
            <a:off x="6320921" y="1850413"/>
            <a:ext cx="1518154" cy="92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6F0516C-342E-FDE4-0973-257FBE7D4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3629-601F-4394-010A-D1DA004C1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F2FF8FB-EE52-25FE-E44C-7A08D998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279876-07C3-2D27-486A-877345E6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82578D-04A6-B7A8-E4B2-9C9E6DCDDEB0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Previsione: Ottimizzazione stress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487A049-7C17-A794-3072-01852C93D4B9}"/>
              </a:ext>
            </a:extLst>
          </p:cNvPr>
          <p:cNvSpPr txBox="1"/>
          <p:nvPr/>
        </p:nvSpPr>
        <p:spPr>
          <a:xfrm>
            <a:off x="184588" y="1580569"/>
            <a:ext cx="11550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Dopo aver addestrato la rete neurale, è possibile fare delle previsioni sullo </a:t>
            </a:r>
            <a:r>
              <a:rPr lang="it-IT" sz="1400" b="1" noProof="0" dirty="0">
                <a:cs typeface="Times New Roman" panose="02020603050405020304" pitchFamily="18" charset="0"/>
              </a:rPr>
              <a:t>stato tensionale </a:t>
            </a:r>
            <a:r>
              <a:rPr lang="it-IT" sz="1400" noProof="0" dirty="0">
                <a:cs typeface="Times New Roman" panose="02020603050405020304" pitchFamily="18" charset="0"/>
              </a:rPr>
              <a:t>del disco ruota, sul suo </a:t>
            </a:r>
            <a:r>
              <a:rPr lang="it-IT" sz="1400" b="1" noProof="0" dirty="0">
                <a:cs typeface="Times New Roman" panose="02020603050405020304" pitchFamily="18" charset="0"/>
              </a:rPr>
              <a:t>peso</a:t>
            </a:r>
            <a:r>
              <a:rPr lang="it-IT" sz="1400" noProof="0" dirty="0">
                <a:cs typeface="Times New Roman" panose="02020603050405020304" pitchFamily="18" charset="0"/>
              </a:rPr>
              <a:t> e sulla </a:t>
            </a:r>
            <a:r>
              <a:rPr lang="it-IT" sz="1400" b="1" noProof="0" dirty="0">
                <a:cs typeface="Times New Roman" panose="02020603050405020304" pitchFamily="18" charset="0"/>
              </a:rPr>
              <a:t>quantità di materiale</a:t>
            </a:r>
            <a:r>
              <a:rPr lang="it-IT" sz="1400" b="1" dirty="0">
                <a:cs typeface="Times New Roman" panose="02020603050405020304" pitchFamily="18" charset="0"/>
              </a:rPr>
              <a:t> </a:t>
            </a:r>
            <a:r>
              <a:rPr lang="it-IT" sz="1400" dirty="0">
                <a:cs typeface="Times New Roman" panose="02020603050405020304" pitchFamily="18" charset="0"/>
              </a:rPr>
              <a:t>necessario per la sua fabbricazione.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774DC6-F458-665F-B7CC-167607F5B65A}"/>
              </a:ext>
            </a:extLst>
          </p:cNvPr>
          <p:cNvSpPr txBox="1"/>
          <p:nvPr/>
        </p:nvSpPr>
        <p:spPr>
          <a:xfrm>
            <a:off x="184588" y="2248606"/>
            <a:ext cx="11550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Per ogni dimensione (parametro di Input) è </a:t>
            </a:r>
            <a:r>
              <a:rPr lang="it-IT" sz="1400" noProof="0" dirty="0" err="1">
                <a:cs typeface="Times New Roman" panose="02020603050405020304" pitchFamily="18" charset="0"/>
              </a:rPr>
              <a:t>stat</a:t>
            </a:r>
            <a:r>
              <a:rPr lang="it-IT" sz="1400" dirty="0">
                <a:cs typeface="Times New Roman" panose="02020603050405020304" pitchFamily="18" charset="0"/>
              </a:rPr>
              <a:t>o scelto un valore minimo, un valore massimo e uno step incrementale, come riportato in tabella.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FEBAB23-E08F-6059-2B73-15143DF9E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60335"/>
              </p:ext>
            </p:extLst>
          </p:nvPr>
        </p:nvGraphicFramePr>
        <p:xfrm>
          <a:off x="1078800" y="2729842"/>
          <a:ext cx="50913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30">
                  <a:extLst>
                    <a:ext uri="{9D8B030D-6E8A-4147-A177-3AD203B41FA5}">
                      <a16:colId xmlns:a16="http://schemas.microsoft.com/office/drawing/2014/main" val="3099542700"/>
                    </a:ext>
                  </a:extLst>
                </a:gridCol>
                <a:gridCol w="1272830">
                  <a:extLst>
                    <a:ext uri="{9D8B030D-6E8A-4147-A177-3AD203B41FA5}">
                      <a16:colId xmlns:a16="http://schemas.microsoft.com/office/drawing/2014/main" val="1664052875"/>
                    </a:ext>
                  </a:extLst>
                </a:gridCol>
                <a:gridCol w="1272830">
                  <a:extLst>
                    <a:ext uri="{9D8B030D-6E8A-4147-A177-3AD203B41FA5}">
                      <a16:colId xmlns:a16="http://schemas.microsoft.com/office/drawing/2014/main" val="1379714181"/>
                    </a:ext>
                  </a:extLst>
                </a:gridCol>
                <a:gridCol w="1272830">
                  <a:extLst>
                    <a:ext uri="{9D8B030D-6E8A-4147-A177-3AD203B41FA5}">
                      <a16:colId xmlns:a16="http://schemas.microsoft.com/office/drawing/2014/main" val="30360123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Parameter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44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3895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7074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6113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288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4238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887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4505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186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Total </a:t>
                      </a:r>
                      <a:r>
                        <a:rPr lang="it-IT" sz="1200" b="1" dirty="0" err="1"/>
                        <a:t>combinations</a:t>
                      </a:r>
                      <a:endParaRPr lang="it-IT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571’725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65136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C40BE2B2-CE56-412D-5A04-C5DBC12E14C2}"/>
              </a:ext>
            </a:extLst>
          </p:cNvPr>
          <p:cNvGrpSpPr/>
          <p:nvPr/>
        </p:nvGrpSpPr>
        <p:grpSpPr>
          <a:xfrm>
            <a:off x="7772491" y="2592157"/>
            <a:ext cx="3643929" cy="3582305"/>
            <a:chOff x="647414" y="2992578"/>
            <a:chExt cx="3247658" cy="307367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EA407E7-1597-58B0-CE5B-6F9E0CC3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098" y="3220491"/>
              <a:ext cx="3207291" cy="2845761"/>
            </a:xfrm>
            <a:prstGeom prst="rect">
              <a:avLst/>
            </a:prstGeom>
          </p:spPr>
        </p:pic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79833DDE-BF2A-BC8C-13DE-58F23E6F5A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0409" y="3630297"/>
              <a:ext cx="301983" cy="25019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14B153D-3129-F740-9B48-89F8BCFCFBB3}"/>
                </a:ext>
              </a:extLst>
            </p:cNvPr>
            <p:cNvSpPr txBox="1"/>
            <p:nvPr/>
          </p:nvSpPr>
          <p:spPr>
            <a:xfrm>
              <a:off x="1673982" y="3425406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R20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B927F7B6-DD5B-6B43-7AD8-D78CB6FC1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383" y="3399304"/>
              <a:ext cx="1336" cy="29639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CD9DA11-C1C3-A19B-7629-1DC9508301FD}"/>
                </a:ext>
              </a:extLst>
            </p:cNvPr>
            <p:cNvSpPr txBox="1"/>
            <p:nvPr/>
          </p:nvSpPr>
          <p:spPr>
            <a:xfrm>
              <a:off x="2179276" y="3099491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R50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B78F836E-2737-0FE7-E9C2-45C52FCF0C30}"/>
                </a:ext>
              </a:extLst>
            </p:cNvPr>
            <p:cNvCxnSpPr>
              <a:cxnSpLocks/>
            </p:cNvCxnSpPr>
            <p:nvPr/>
          </p:nvCxnSpPr>
          <p:spPr>
            <a:xfrm>
              <a:off x="647414" y="4492625"/>
              <a:ext cx="1723969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61D6997-AA0C-8728-97DA-DC60E3172470}"/>
                </a:ext>
              </a:extLst>
            </p:cNvPr>
            <p:cNvCxnSpPr>
              <a:cxnSpLocks/>
            </p:cNvCxnSpPr>
            <p:nvPr/>
          </p:nvCxnSpPr>
          <p:spPr>
            <a:xfrm>
              <a:off x="2371383" y="3695700"/>
              <a:ext cx="0" cy="892175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FD8BD1B-E826-9D17-C833-FA725CA02C12}"/>
                </a:ext>
              </a:extLst>
            </p:cNvPr>
            <p:cNvSpPr txBox="1"/>
            <p:nvPr/>
          </p:nvSpPr>
          <p:spPr>
            <a:xfrm>
              <a:off x="1073488" y="4190504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D40</a:t>
              </a:r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662B1E79-BE6F-B76F-6121-C2D1211DF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183" y="3399304"/>
              <a:ext cx="1222033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2D46B284-A44A-DD7F-0CAE-FA58729CB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5" y="3999400"/>
              <a:ext cx="808436" cy="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B6EAF1E-59FA-B30B-A533-CA56387C5C51}"/>
                </a:ext>
              </a:extLst>
            </p:cNvPr>
            <p:cNvSpPr txBox="1"/>
            <p:nvPr/>
          </p:nvSpPr>
          <p:spPr>
            <a:xfrm>
              <a:off x="1089137" y="3530110"/>
              <a:ext cx="4171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H10</a:t>
              </a: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610F59B8-2D2A-8F5A-5E46-2453CE51B149}"/>
                </a:ext>
              </a:extLst>
            </p:cNvPr>
            <p:cNvCxnSpPr>
              <a:cxnSpLocks/>
            </p:cNvCxnSpPr>
            <p:nvPr/>
          </p:nvCxnSpPr>
          <p:spPr>
            <a:xfrm>
              <a:off x="1509398" y="3399304"/>
              <a:ext cx="0" cy="600096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98AF585C-CC80-64C1-FC62-FB5E4B02DF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8540" y="3099491"/>
              <a:ext cx="565683" cy="59408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28038A6-7FFA-2F98-8F49-3CD6001B56E0}"/>
                </a:ext>
              </a:extLst>
            </p:cNvPr>
            <p:cNvSpPr txBox="1"/>
            <p:nvPr/>
          </p:nvSpPr>
          <p:spPr>
            <a:xfrm>
              <a:off x="3417056" y="2992578"/>
              <a:ext cx="4780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R150</a:t>
              </a:r>
            </a:p>
          </p:txBody>
        </p: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5278B25B-DF79-3132-01E9-BD0C5BF53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2796" y="3640221"/>
              <a:ext cx="212271" cy="28064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2DF2B930-8C68-B2C6-C2E6-0911567426BA}"/>
                </a:ext>
              </a:extLst>
            </p:cNvPr>
            <p:cNvCxnSpPr>
              <a:cxnSpLocks/>
            </p:cNvCxnSpPr>
            <p:nvPr/>
          </p:nvCxnSpPr>
          <p:spPr>
            <a:xfrm>
              <a:off x="2828540" y="3724275"/>
              <a:ext cx="0" cy="1149495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2C6FE8E0-9970-209F-A6D8-F386D1D502CF}"/>
                </a:ext>
              </a:extLst>
            </p:cNvPr>
            <p:cNvCxnSpPr>
              <a:cxnSpLocks/>
            </p:cNvCxnSpPr>
            <p:nvPr/>
          </p:nvCxnSpPr>
          <p:spPr>
            <a:xfrm>
              <a:off x="647414" y="4864245"/>
              <a:ext cx="2181126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0B8CCB8-BCFA-DE64-B564-CCD6FFA5AC97}"/>
                </a:ext>
              </a:extLst>
            </p:cNvPr>
            <p:cNvSpPr txBox="1"/>
            <p:nvPr/>
          </p:nvSpPr>
          <p:spPr>
            <a:xfrm>
              <a:off x="1127395" y="4602635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D50</a:t>
              </a:r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C5A9D2AB-686A-D745-A37D-E0BE17600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223" y="3946525"/>
              <a:ext cx="213752" cy="18036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12E61AF1-C4DA-1AB3-4A43-9E168DD79145}"/>
                </a:ext>
              </a:extLst>
            </p:cNvPr>
            <p:cNvSpPr txBox="1"/>
            <p:nvPr/>
          </p:nvSpPr>
          <p:spPr>
            <a:xfrm>
              <a:off x="3218947" y="3872590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R90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BE898515-3077-4367-0E6C-AE33D8E5DFEB}"/>
                </a:ext>
              </a:extLst>
            </p:cNvPr>
            <p:cNvCxnSpPr>
              <a:cxnSpLocks/>
            </p:cNvCxnSpPr>
            <p:nvPr/>
          </p:nvCxnSpPr>
          <p:spPr>
            <a:xfrm>
              <a:off x="3026961" y="3958386"/>
              <a:ext cx="0" cy="180386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7CDCFBB4-2FF6-A313-20AD-F2532030B82D}"/>
                </a:ext>
              </a:extLst>
            </p:cNvPr>
            <p:cNvSpPr txBox="1"/>
            <p:nvPr/>
          </p:nvSpPr>
          <p:spPr>
            <a:xfrm>
              <a:off x="2513853" y="391955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chemeClr val="accent1"/>
                  </a:solidFill>
                </a:rPr>
                <a:t>P30</a:t>
              </a: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C2CCBE3-191B-5A69-E557-6D6A890212E5}"/>
              </a:ext>
            </a:extLst>
          </p:cNvPr>
          <p:cNvSpPr txBox="1"/>
          <p:nvPr/>
        </p:nvSpPr>
        <p:spPr>
          <a:xfrm>
            <a:off x="361774" y="5564559"/>
            <a:ext cx="7043960" cy="523220"/>
          </a:xfrm>
          <a:prstGeom prst="rect">
            <a:avLst/>
          </a:prstGeom>
          <a:solidFill>
            <a:srgbClr val="EBD1D6"/>
          </a:solidFill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In poco più di 6 minuti l’algoritmo ha calcolato la soluzione di oltre 570’000 soluzioni fornendo (a richiesta) la 4 soluzioni che minimizzano le tensioni nella 4 aree definite come critiche.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9290EB-331F-1BA1-94CB-FD2B1181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C5AA-F3E5-332D-E69B-326C4DCC4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3728B9A-880E-22E8-53E9-DDCD5DDA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9E7993-D3DC-38A9-7838-45865A6C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F2F8C5-B8E7-6920-E1B5-706F5B79225E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Confronto 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6CBE8A2-3270-6F3C-8814-A6044718CA25}"/>
              </a:ext>
            </a:extLst>
          </p:cNvPr>
          <p:cNvSpPr txBox="1"/>
          <p:nvPr/>
        </p:nvSpPr>
        <p:spPr>
          <a:xfrm>
            <a:off x="184588" y="1580569"/>
            <a:ext cx="11550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A valle dell’analisi, come risultato, l’algoritmo ha restituito le 4 configurazioni che minimizzano gli stress nelle 4 zone critiche.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1A2B46-1F41-56D9-1404-A45D4420CBEB}"/>
              </a:ext>
            </a:extLst>
          </p:cNvPr>
          <p:cNvSpPr txBox="1"/>
          <p:nvPr/>
        </p:nvSpPr>
        <p:spPr>
          <a:xfrm>
            <a:off x="1418102" y="3133632"/>
            <a:ext cx="2253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solidFill>
                  <a:schemeClr val="accent1"/>
                </a:solidFill>
                <a:cs typeface="Times New Roman" panose="02020603050405020304" pitchFamily="18" charset="0"/>
              </a:rPr>
              <a:t>Parametri geometrici</a:t>
            </a:r>
            <a:endParaRPr lang="it-IT" sz="14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C7122D-9757-4A40-8C4B-8D3744277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1" b="1"/>
          <a:stretch>
            <a:fillRect/>
          </a:stretch>
        </p:blipFill>
        <p:spPr>
          <a:xfrm>
            <a:off x="382840" y="2186482"/>
            <a:ext cx="10380076" cy="95002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11957D4-5FCF-068E-3D5D-893FF4CBD013}"/>
              </a:ext>
            </a:extLst>
          </p:cNvPr>
          <p:cNvSpPr/>
          <p:nvPr/>
        </p:nvSpPr>
        <p:spPr>
          <a:xfrm>
            <a:off x="1109331" y="2062846"/>
            <a:ext cx="3105339" cy="106490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1841AA1-C6FD-DE6E-90AA-9FDEF916D289}"/>
              </a:ext>
            </a:extLst>
          </p:cNvPr>
          <p:cNvSpPr/>
          <p:nvPr/>
        </p:nvSpPr>
        <p:spPr>
          <a:xfrm>
            <a:off x="4214670" y="2062845"/>
            <a:ext cx="3405330" cy="1064901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6EFBAD5-6533-FF34-5770-2C1FBF8AC89A}"/>
              </a:ext>
            </a:extLst>
          </p:cNvPr>
          <p:cNvSpPr/>
          <p:nvPr/>
        </p:nvSpPr>
        <p:spPr>
          <a:xfrm>
            <a:off x="7620000" y="2062844"/>
            <a:ext cx="3405330" cy="1047388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BFE81885-7C96-9359-7096-2441EDEEEFD6}"/>
              </a:ext>
            </a:extLst>
          </p:cNvPr>
          <p:cNvSpPr/>
          <p:nvPr/>
        </p:nvSpPr>
        <p:spPr>
          <a:xfrm>
            <a:off x="4214670" y="2295001"/>
            <a:ext cx="814530" cy="24765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A54242EA-F1EB-94A0-4313-52CA3EB4265B}"/>
              </a:ext>
            </a:extLst>
          </p:cNvPr>
          <p:cNvSpPr/>
          <p:nvPr/>
        </p:nvSpPr>
        <p:spPr>
          <a:xfrm>
            <a:off x="5083755" y="2504551"/>
            <a:ext cx="814530" cy="197374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472C98FC-EFCB-2C27-377F-27F4D1B3329B}"/>
              </a:ext>
            </a:extLst>
          </p:cNvPr>
          <p:cNvSpPr/>
          <p:nvPr/>
        </p:nvSpPr>
        <p:spPr>
          <a:xfrm>
            <a:off x="5933429" y="2701925"/>
            <a:ext cx="814530" cy="20267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582E448-E1F8-49D1-0B8E-5623B436D159}"/>
              </a:ext>
            </a:extLst>
          </p:cNvPr>
          <p:cNvSpPr/>
          <p:nvPr/>
        </p:nvSpPr>
        <p:spPr>
          <a:xfrm>
            <a:off x="6776715" y="2904601"/>
            <a:ext cx="814530" cy="20267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88B0D4D-C62E-C94A-6712-DAD79B164CBE}"/>
              </a:ext>
            </a:extLst>
          </p:cNvPr>
          <p:cNvSpPr txBox="1"/>
          <p:nvPr/>
        </p:nvSpPr>
        <p:spPr>
          <a:xfrm>
            <a:off x="4594367" y="3139649"/>
            <a:ext cx="2253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solidFill>
                  <a:schemeClr val="accent6"/>
                </a:solidFill>
                <a:cs typeface="Times New Roman" panose="02020603050405020304" pitchFamily="18" charset="0"/>
              </a:rPr>
              <a:t>Stress</a:t>
            </a:r>
            <a:endParaRPr lang="it-IT" sz="14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A8C1C52-A060-9E19-2871-38231895F3BE}"/>
              </a:ext>
            </a:extLst>
          </p:cNvPr>
          <p:cNvSpPr txBox="1"/>
          <p:nvPr/>
        </p:nvSpPr>
        <p:spPr>
          <a:xfrm>
            <a:off x="8224864" y="3139648"/>
            <a:ext cx="2253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solidFill>
                  <a:schemeClr val="accent4"/>
                </a:solidFill>
                <a:cs typeface="Times New Roman" panose="02020603050405020304" pitchFamily="18" charset="0"/>
              </a:rPr>
              <a:t>Peso e fabbisogno</a:t>
            </a:r>
            <a:endParaRPr lang="it-IT" sz="14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2EC0D1A9-4A9C-EA1C-010F-ACDB2BCC2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80"/>
          <a:stretch>
            <a:fillRect/>
          </a:stretch>
        </p:blipFill>
        <p:spPr>
          <a:xfrm>
            <a:off x="256370" y="3552618"/>
            <a:ext cx="2793247" cy="261381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1E33B382-3183-D13E-9580-38EDED23BE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84"/>
          <a:stretch>
            <a:fillRect/>
          </a:stretch>
        </p:blipFill>
        <p:spPr>
          <a:xfrm>
            <a:off x="3122564" y="3659577"/>
            <a:ext cx="2691236" cy="2506851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696DA714-5211-DEDC-11E3-7570C1851C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05"/>
          <a:stretch>
            <a:fillRect/>
          </a:stretch>
        </p:blipFill>
        <p:spPr>
          <a:xfrm>
            <a:off x="5964855" y="3673842"/>
            <a:ext cx="2723425" cy="2478140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D925DE1D-4200-D22B-6E23-36AA14E34A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346"/>
          <a:stretch>
            <a:fillRect/>
          </a:stretch>
        </p:blipFill>
        <p:spPr>
          <a:xfrm>
            <a:off x="8968426" y="3703583"/>
            <a:ext cx="2624770" cy="24186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B3CA85-8A56-1E57-0270-11C2D4E2A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0" grpId="0" animBg="1"/>
      <p:bldP spid="19" grpId="0" animBg="1"/>
      <p:bldP spid="20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C1F8-BBCD-BFE5-05FD-DF2C1F1D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0382044-ADE1-3C6C-8E3A-C1E20D49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4734E8-92D1-23A8-F6B3-A50981E4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BFDDE6-A2A1-972B-D0F8-ACCBD3FD2F15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Confronto 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4F02A366-8CCE-33FC-8504-AD45F882A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92307"/>
              </p:ext>
            </p:extLst>
          </p:nvPr>
        </p:nvGraphicFramePr>
        <p:xfrm>
          <a:off x="2684791" y="1847521"/>
          <a:ext cx="7198510" cy="3768466"/>
        </p:xfrm>
        <a:graphic>
          <a:graphicData uri="http://schemas.openxmlformats.org/drawingml/2006/table">
            <a:tbl>
              <a:tblPr/>
              <a:tblGrid>
                <a:gridCol w="1013280">
                  <a:extLst>
                    <a:ext uri="{9D8B030D-6E8A-4147-A177-3AD203B41FA5}">
                      <a16:colId xmlns:a16="http://schemas.microsoft.com/office/drawing/2014/main" val="1623023958"/>
                    </a:ext>
                  </a:extLst>
                </a:gridCol>
                <a:gridCol w="1013280">
                  <a:extLst>
                    <a:ext uri="{9D8B030D-6E8A-4147-A177-3AD203B41FA5}">
                      <a16:colId xmlns:a16="http://schemas.microsoft.com/office/drawing/2014/main" val="1991710893"/>
                    </a:ext>
                  </a:extLst>
                </a:gridCol>
                <a:gridCol w="1013280">
                  <a:extLst>
                    <a:ext uri="{9D8B030D-6E8A-4147-A177-3AD203B41FA5}">
                      <a16:colId xmlns:a16="http://schemas.microsoft.com/office/drawing/2014/main" val="3140445542"/>
                    </a:ext>
                  </a:extLst>
                </a:gridCol>
                <a:gridCol w="1013280">
                  <a:extLst>
                    <a:ext uri="{9D8B030D-6E8A-4147-A177-3AD203B41FA5}">
                      <a16:colId xmlns:a16="http://schemas.microsoft.com/office/drawing/2014/main" val="4133657518"/>
                    </a:ext>
                  </a:extLst>
                </a:gridCol>
                <a:gridCol w="1013280">
                  <a:extLst>
                    <a:ext uri="{9D8B030D-6E8A-4147-A177-3AD203B41FA5}">
                      <a16:colId xmlns:a16="http://schemas.microsoft.com/office/drawing/2014/main" val="1335794740"/>
                    </a:ext>
                  </a:extLst>
                </a:gridCol>
                <a:gridCol w="1034390">
                  <a:extLst>
                    <a:ext uri="{9D8B030D-6E8A-4147-A177-3AD203B41FA5}">
                      <a16:colId xmlns:a16="http://schemas.microsoft.com/office/drawing/2014/main" val="2117552616"/>
                    </a:ext>
                  </a:extLst>
                </a:gridCol>
                <a:gridCol w="1097720">
                  <a:extLst>
                    <a:ext uri="{9D8B030D-6E8A-4147-A177-3AD203B41FA5}">
                      <a16:colId xmlns:a16="http://schemas.microsoft.com/office/drawing/2014/main" val="307852961"/>
                    </a:ext>
                  </a:extLst>
                </a:gridCol>
              </a:tblGrid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S_nose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S_Voile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S_VH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S_CP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Surface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82138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169020,00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17322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169513,17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753735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0639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169584,30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30772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171361,92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55693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34429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169561,90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14041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170206,58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016176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016858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164065,20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76135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161723,35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816875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10716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DFE66554-5FD4-9940-CBBD-77B02BBC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92D68-1B61-8602-DEE5-4449B7C3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13E8736-8AF9-CACB-186F-51079EB3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DC389E-0C3A-A991-B5A7-3B2041AC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8035A4-E3A7-9A20-81A4-977FAC7CEF9D}"/>
              </a:ext>
            </a:extLst>
          </p:cNvPr>
          <p:cNvSpPr txBox="1"/>
          <p:nvPr/>
        </p:nvSpPr>
        <p:spPr>
          <a:xfrm>
            <a:off x="184588" y="1242015"/>
            <a:ext cx="3781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Confronto risultati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905F509-DDAF-3175-6AFD-2A743F200AAA}"/>
              </a:ext>
            </a:extLst>
          </p:cNvPr>
          <p:cNvSpPr txBox="1"/>
          <p:nvPr/>
        </p:nvSpPr>
        <p:spPr>
          <a:xfrm>
            <a:off x="184588" y="1730384"/>
            <a:ext cx="433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Tali configurazioni sono state confrontate con dei calcoli FEM aventi le stesse caratteristiche indicate dal modello.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76466F-7A54-CFAB-B5A2-7FB60ABD170F}"/>
              </a:ext>
            </a:extLst>
          </p:cNvPr>
          <p:cNvSpPr txBox="1"/>
          <p:nvPr/>
        </p:nvSpPr>
        <p:spPr>
          <a:xfrm>
            <a:off x="5264137" y="1696934"/>
            <a:ext cx="6652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Anche il peso e il fabbisogno del disco ruota è stato confrontato con il dato proveniente dal CAD trovando una ottima correlazione 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094182-EB6F-61A6-0AD0-AF60738A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6" y="2430294"/>
            <a:ext cx="4130398" cy="3749365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2B3969EA-1E5B-6372-A566-99CEE18DD941}"/>
              </a:ext>
            </a:extLst>
          </p:cNvPr>
          <p:cNvGrpSpPr/>
          <p:nvPr/>
        </p:nvGrpSpPr>
        <p:grpSpPr>
          <a:xfrm>
            <a:off x="5291666" y="2253604"/>
            <a:ext cx="3644673" cy="2154567"/>
            <a:chOff x="5291666" y="2253604"/>
            <a:chExt cx="3644673" cy="2154567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03C36D3-5EF4-7771-2B90-1B22A3CA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666" y="2253604"/>
              <a:ext cx="3579822" cy="2154567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97FAD4A-4E41-9EAA-1662-A2BA544A43D7}"/>
                </a:ext>
              </a:extLst>
            </p:cNvPr>
            <p:cNvSpPr txBox="1"/>
            <p:nvPr/>
          </p:nvSpPr>
          <p:spPr>
            <a:xfrm>
              <a:off x="7419379" y="2589337"/>
              <a:ext cx="15169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noProof="0" dirty="0">
                  <a:cs typeface="Times New Roman" panose="02020603050405020304" pitchFamily="18" charset="0"/>
                </a:rPr>
                <a:t>Pearson=0,992</a:t>
              </a:r>
              <a:endParaRPr lang="it-IT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B5AECAC-51BF-3122-68F7-328D4807E223}"/>
              </a:ext>
            </a:extLst>
          </p:cNvPr>
          <p:cNvGrpSpPr/>
          <p:nvPr/>
        </p:nvGrpSpPr>
        <p:grpSpPr>
          <a:xfrm>
            <a:off x="8248874" y="4025092"/>
            <a:ext cx="3587761" cy="2154567"/>
            <a:chOff x="8248874" y="4025092"/>
            <a:chExt cx="3587761" cy="2154567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B8693F8-3917-29C2-D612-C8B03E5A3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8874" y="4025092"/>
              <a:ext cx="3587761" cy="2154567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9B83541-92A5-75F7-939A-75FC42FF80AF}"/>
                </a:ext>
              </a:extLst>
            </p:cNvPr>
            <p:cNvSpPr txBox="1"/>
            <p:nvPr/>
          </p:nvSpPr>
          <p:spPr>
            <a:xfrm>
              <a:off x="10223880" y="4408171"/>
              <a:ext cx="15169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noProof="0" dirty="0">
                  <a:cs typeface="Times New Roman" panose="02020603050405020304" pitchFamily="18" charset="0"/>
                </a:rPr>
                <a:t>Pearson=0,994</a:t>
              </a:r>
              <a:endParaRPr lang="it-IT" sz="14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6471A46B-50B4-EA3E-FA40-03BA26FBA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85204-72FE-765E-AA2A-E2698224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FD6CBF1-F333-C343-164B-9E88C89F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Deep learning: possibile integrazione nel processo di ottimizzazione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DE4C30-A957-3491-A7DF-C6907EC2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0654AB-1E60-C313-E231-E5E7A21136D4}"/>
              </a:ext>
            </a:extLst>
          </p:cNvPr>
          <p:cNvSpPr txBox="1"/>
          <p:nvPr/>
        </p:nvSpPr>
        <p:spPr>
          <a:xfrm>
            <a:off x="184588" y="1242015"/>
            <a:ext cx="6342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Ulteriore analisi: riduzione dei dati di training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50F15DF-9FCF-0BBA-D6C9-31929ECF80EE}"/>
              </a:ext>
            </a:extLst>
          </p:cNvPr>
          <p:cNvSpPr txBox="1"/>
          <p:nvPr/>
        </p:nvSpPr>
        <p:spPr>
          <a:xfrm>
            <a:off x="184588" y="1580569"/>
            <a:ext cx="115502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Una ulteriore analisi è stata condotta per valutare l’andamento dell’ R</a:t>
            </a:r>
            <a:r>
              <a:rPr lang="it-IT" sz="1400" baseline="30000" noProof="0" dirty="0">
                <a:cs typeface="Times New Roman" panose="02020603050405020304" pitchFamily="18" charset="0"/>
              </a:rPr>
              <a:t>2</a:t>
            </a:r>
            <a:r>
              <a:rPr lang="it-IT" sz="1400" noProof="0" dirty="0">
                <a:cs typeface="Times New Roman" panose="02020603050405020304" pitchFamily="18" charset="0"/>
              </a:rPr>
              <a:t> al variare del numero di dati per l’addestramento.</a:t>
            </a:r>
          </a:p>
          <a:p>
            <a:r>
              <a:rPr lang="it-IT" sz="1400" noProof="0" dirty="0">
                <a:cs typeface="Times New Roman" panose="02020603050405020304" pitchFamily="18" charset="0"/>
              </a:rPr>
              <a:t>Sono stati confrontati gli R</a:t>
            </a:r>
            <a:r>
              <a:rPr lang="it-IT" sz="1400" baseline="30000" noProof="0" dirty="0">
                <a:cs typeface="Times New Roman" panose="02020603050405020304" pitchFamily="18" charset="0"/>
              </a:rPr>
              <a:t>2</a:t>
            </a:r>
            <a:r>
              <a:rPr lang="it-IT" sz="1400" noProof="0" dirty="0">
                <a:cs typeface="Times New Roman" panose="02020603050405020304" pitchFamily="18" charset="0"/>
              </a:rPr>
              <a:t> dei: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cs typeface="Times New Roman" panose="02020603050405020304" pitchFamily="18" charset="0"/>
              </a:rPr>
              <a:t>full</a:t>
            </a:r>
            <a:r>
              <a:rPr lang="it-IT" sz="1400" noProof="0" dirty="0">
                <a:cs typeface="Times New Roman" panose="02020603050405020304" pitchFamily="18" charset="0"/>
              </a:rPr>
              <a:t> set di dati </a:t>
            </a:r>
            <a:r>
              <a:rPr lang="it-IT" sz="1400" noProof="0" dirty="0">
                <a:cs typeface="Times New Roman" panose="02020603050405020304" pitchFamily="18" charset="0"/>
                <a:sym typeface="Wingdings" panose="05000000000000000000" pitchFamily="2" charset="2"/>
              </a:rPr>
              <a:t> 100% (172 osservazioni) </a:t>
            </a:r>
          </a:p>
          <a:p>
            <a:pPr marL="285750" indent="-285750">
              <a:buFontTx/>
              <a:buChar char="-"/>
            </a:pPr>
            <a:r>
              <a:rPr lang="it-IT" sz="1400" noProof="0" dirty="0">
                <a:cs typeface="Times New Roman" panose="02020603050405020304" pitchFamily="18" charset="0"/>
                <a:sym typeface="Wingdings" panose="05000000000000000000" pitchFamily="2" charset="2"/>
              </a:rPr>
              <a:t>Metà set di dati  50% (86 osservazioni)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cs typeface="Times New Roman" panose="02020603050405020304" pitchFamily="18" charset="0"/>
                <a:sym typeface="Wingdings" panose="05000000000000000000" pitchFamily="2" charset="2"/>
              </a:rPr>
              <a:t>Un quarto di dati  25% (43 osservazioni)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EC93EB-40F5-24B7-AE41-AED80ED0FD00}"/>
              </a:ext>
            </a:extLst>
          </p:cNvPr>
          <p:cNvSpPr txBox="1"/>
          <p:nvPr/>
        </p:nvSpPr>
        <p:spPr>
          <a:xfrm>
            <a:off x="457199" y="3830880"/>
            <a:ext cx="5340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noProof="0" dirty="0">
                <a:cs typeface="Times New Roman" panose="02020603050405020304" pitchFamily="18" charset="0"/>
              </a:rPr>
              <a:t>È visibile come col diminuire del set di dati il modello perda di efficacia.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CD6994-2AE3-9E9F-CB59-A69D9B623B90}"/>
              </a:ext>
            </a:extLst>
          </p:cNvPr>
          <p:cNvSpPr txBox="1"/>
          <p:nvPr/>
        </p:nvSpPr>
        <p:spPr>
          <a:xfrm>
            <a:off x="457199" y="4939726"/>
            <a:ext cx="5340723" cy="307777"/>
          </a:xfrm>
          <a:prstGeom prst="rect">
            <a:avLst/>
          </a:prstGeom>
          <a:solidFill>
            <a:srgbClr val="D296A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noProof="0" dirty="0">
                <a:cs typeface="Times New Roman" panose="02020603050405020304" pitchFamily="18" charset="0"/>
              </a:rPr>
              <a:t>Molto importante avere un set di dati numeroso.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59C4E868-3993-CDC3-2013-D413DE209ED1}"/>
              </a:ext>
            </a:extLst>
          </p:cNvPr>
          <p:cNvSpPr/>
          <p:nvPr/>
        </p:nvSpPr>
        <p:spPr>
          <a:xfrm>
            <a:off x="2734672" y="4299023"/>
            <a:ext cx="465727" cy="457803"/>
          </a:xfrm>
          <a:prstGeom prst="downArrow">
            <a:avLst/>
          </a:prstGeom>
          <a:solidFill>
            <a:srgbClr val="D296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DA0296E-48CE-8E63-35AE-E148EF55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5344"/>
            <a:ext cx="5480779" cy="358475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E8C22B3-763B-5678-3652-3CB009DE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1D572-DAB4-AC4E-422C-283876D99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7C30C63-A36F-7DE2-B6A3-B6207FD3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C8B485-EBF1-5E38-A98B-00ABC243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2726502A-A043-2015-AB53-E125906F4357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D0B2E93D-5323-E597-755D-469D526E39C2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9EC15103-DF07-A726-8ABE-60174765624E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04CE9B41-4A97-126E-3CCC-A43C5143DA3A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CD00A988-D80A-A4D5-2BBB-B4D171353D52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2BE8A6C5-E75B-4F33-D81D-F233E7EF05E8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AB359A-C1AF-F039-6638-D1A46CC7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EF1A-E20B-C330-7056-DC6FC97B8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342554A-36CB-AF33-0757-CF23B843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40EE63-109B-5BA8-A13C-531185E6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3435355E-E47F-6D7C-FD50-30B1817AA75F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2D7963D2-1E27-3C95-1CBB-D81DF2C35946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C1404189-F9A8-4193-A4C3-090898BCB1A4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643C488D-7C69-DD4A-D04A-FBE3F9882930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755E4409-41CC-3D01-635C-7F70A228C360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088A1082-1AA4-233F-A976-2025B43EB441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A7204D-A1C6-60CF-65CD-A5C8621B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097-F4B5-5BB7-48DC-EB640D98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06A341-B319-BC6D-A27D-D750FAFD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Conclusioni e sviluppi futuri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8133AF-932A-14FD-0189-0DB49AF7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/>
              <a:t>AIAS2025 | 3-6 Settembre | Firenze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16FEF5-E1A0-5753-170F-9046D2346B9F}"/>
              </a:ext>
            </a:extLst>
          </p:cNvPr>
          <p:cNvSpPr txBox="1"/>
          <p:nvPr/>
        </p:nvSpPr>
        <p:spPr>
          <a:xfrm>
            <a:off x="184588" y="1242015"/>
            <a:ext cx="6342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Conclusioni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2A9CC7-0339-22A4-D7B7-9DFE29A06A22}"/>
              </a:ext>
            </a:extLst>
          </p:cNvPr>
          <p:cNvSpPr txBox="1"/>
          <p:nvPr/>
        </p:nvSpPr>
        <p:spPr>
          <a:xfrm>
            <a:off x="184588" y="1580569"/>
            <a:ext cx="11550212" cy="199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I risultati in questa prima fase di studio sono molto promettenti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L’algoritmo è in grado di scegliere in autonomia gli iper-parametri ottimali per la fase di addestramento della rete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Visti i risultati promettenti, l’implementazione di un algoritmo di Deep Learning supervisionato potrebbe semplificare e velocizzare il processo iterativo di ottimizzazione di un disco ruota nella fase di design.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L’algoritmo una volta addestrato è i grado di fornire in pochi minuti un vasto numero di soluzioni (10^5-10^6), permettendo poi di scegliere la/le migliore/i in funzione delle esigenze progettuali. </a:t>
            </a:r>
            <a:endParaRPr lang="it-IT" sz="1400" noProof="0" dirty="0"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220C13-9A80-DEE8-3F06-F74ED3E8670B}"/>
              </a:ext>
            </a:extLst>
          </p:cNvPr>
          <p:cNvSpPr txBox="1"/>
          <p:nvPr/>
        </p:nvSpPr>
        <p:spPr>
          <a:xfrm>
            <a:off x="184588" y="3744809"/>
            <a:ext cx="6342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Sviluppi futuri</a:t>
            </a:r>
            <a:endParaRPr lang="it-IT" sz="1600" noProof="0" dirty="0">
              <a:solidFill>
                <a:srgbClr val="76323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5E0297-2C16-3ADA-6AB3-7BAF0A189B8C}"/>
              </a:ext>
            </a:extLst>
          </p:cNvPr>
          <p:cNvSpPr txBox="1"/>
          <p:nvPr/>
        </p:nvSpPr>
        <p:spPr>
          <a:xfrm>
            <a:off x="184588" y="4066857"/>
            <a:ext cx="11550212" cy="199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Continua implementazione di dati di training al fine di migliorare l’accuratezza del modello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Aggiunta nel modelli di altri parametri di Input, al fine di saturare tutte le possibilità estetiche di una ruota in acciaio standard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Miglioramento del modello con l’aggiunta di algoritmi di </a:t>
            </a:r>
            <a:r>
              <a:rPr lang="it-IT" sz="1400" dirty="0" err="1">
                <a:cs typeface="Times New Roman" panose="02020603050405020304" pitchFamily="18" charset="0"/>
              </a:rPr>
              <a:t>Physical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Informed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Neural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Netweork</a:t>
            </a:r>
            <a:r>
              <a:rPr lang="it-IT" sz="1400" dirty="0">
                <a:cs typeface="Times New Roman" panose="02020603050405020304" pitchFamily="18" charset="0"/>
              </a:rPr>
              <a:t> (PINN) per tutti quei parametri che seguono leggi matematiche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Confronto con altre tecniche per la ricerca di Iper-parametri migliori, come la </a:t>
            </a:r>
            <a:r>
              <a:rPr lang="it-IT" sz="1400" dirty="0" err="1">
                <a:cs typeface="Times New Roman" panose="02020603050405020304" pitchFamily="18" charset="0"/>
              </a:rPr>
              <a:t>Bayesian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Optimization</a:t>
            </a:r>
            <a:endParaRPr lang="it-IT" sz="14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cs typeface="Times New Roman" panose="02020603050405020304" pitchFamily="18" charset="0"/>
              </a:rPr>
              <a:t>Creazione di un interfaccia grafica per aumentare la user-</a:t>
            </a:r>
            <a:r>
              <a:rPr lang="it-IT" sz="1400" dirty="0" err="1">
                <a:cs typeface="Times New Roman" panose="02020603050405020304" pitchFamily="18" charset="0"/>
              </a:rPr>
              <a:t>friendliness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84935D-0663-BCEC-3E34-4216DC53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2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1B54B-1AEE-B682-B1A0-24FDABC82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679F265-63CD-CF8A-3299-34DBEE9F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i="1" dirty="0"/>
              <a:t>Grazie per la cortese attenzione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5C5EDE-F418-CE5C-2E2E-597EB22F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52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1B87-0790-3AD3-16DC-8BD0D626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3630E6F-ACEC-C3C2-3424-FB910687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ruota: un componente di sicurezza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55E24C-7D91-16DB-B553-F86BB784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F43767-97C6-CD99-2F29-0E60D5C1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296A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660419" y="441221"/>
            <a:ext cx="336761" cy="3448594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D09E6D-C99A-3A75-1A0F-BE91A0BC56A3}"/>
              </a:ext>
            </a:extLst>
          </p:cNvPr>
          <p:cNvSpPr txBox="1"/>
          <p:nvPr/>
        </p:nvSpPr>
        <p:spPr>
          <a:xfrm>
            <a:off x="468991" y="3459806"/>
            <a:ext cx="10795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 scopo della ruota è quello di sostenere il peso del veicolo</a:t>
            </a:r>
            <a:r>
              <a:rPr lang="it-IT" sz="16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 connettendolo alla strada tramite lo pneumatico.</a:t>
            </a:r>
            <a:endParaRPr lang="it-IT" sz="16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resistenza a fatica</a:t>
            </a:r>
            <a:r>
              <a:rPr lang="it-IT" sz="16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, è il parametro chiave da tenere in considerazione durante la progettazione di una ruota.</a:t>
            </a:r>
            <a:endParaRPr lang="it-IT" sz="1600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FABD6B-E399-5B7C-6C63-5F0EEE88242B}"/>
              </a:ext>
            </a:extLst>
          </p:cNvPr>
          <p:cNvSpPr txBox="1"/>
          <p:nvPr/>
        </p:nvSpPr>
        <p:spPr>
          <a:xfrm>
            <a:off x="468991" y="1506805"/>
            <a:ext cx="4593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Componente maturo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Tecnologie e geometrie consolidate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noProof="0" dirty="0">
                <a:cs typeface="Times New Roman" panose="02020603050405020304" pitchFamily="18" charset="0"/>
              </a:rPr>
              <a:t>Componente di 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noProof="0" dirty="0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F78328C-86E4-2B07-6059-139B8F2015B6}"/>
              </a:ext>
            </a:extLst>
          </p:cNvPr>
          <p:cNvSpPr/>
          <p:nvPr/>
        </p:nvSpPr>
        <p:spPr>
          <a:xfrm>
            <a:off x="5476063" y="1660356"/>
            <a:ext cx="463826" cy="5691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388A30-5F74-DE6B-8C16-64EC68AB500D}"/>
              </a:ext>
            </a:extLst>
          </p:cNvPr>
          <p:cNvSpPr txBox="1"/>
          <p:nvPr/>
        </p:nvSpPr>
        <p:spPr>
          <a:xfrm>
            <a:off x="6353623" y="1591598"/>
            <a:ext cx="491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Difficile da innovare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Componenti fortemente ottimizzati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Progettate per soddisfare I requisiti di sicurezza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AD0C305-E4AA-4FE9-565A-00B994847C08}"/>
              </a:ext>
            </a:extLst>
          </p:cNvPr>
          <p:cNvGrpSpPr/>
          <p:nvPr/>
        </p:nvGrpSpPr>
        <p:grpSpPr>
          <a:xfrm>
            <a:off x="5317118" y="4290305"/>
            <a:ext cx="2346912" cy="1821376"/>
            <a:chOff x="532108" y="2450595"/>
            <a:chExt cx="4476497" cy="3493006"/>
          </a:xfrm>
        </p:grpSpPr>
        <p:pic>
          <p:nvPicPr>
            <p:cNvPr id="11" name="Picture 4" descr="Risultati immagini per car wheel rotation">
              <a:extLst>
                <a:ext uri="{FF2B5EF4-FFF2-40B4-BE49-F238E27FC236}">
                  <a16:creationId xmlns:a16="http://schemas.microsoft.com/office/drawing/2014/main" id="{74303A52-57ED-CAEB-498B-E87EF9097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08" y="2450595"/>
              <a:ext cx="4476497" cy="34930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6E44A3F6-07D2-44E4-F799-9B38807502D2}"/>
                </a:ext>
              </a:extLst>
            </p:cNvPr>
            <p:cNvCxnSpPr/>
            <p:nvPr/>
          </p:nvCxnSpPr>
          <p:spPr>
            <a:xfrm flipV="1">
              <a:off x="2529016" y="4451751"/>
              <a:ext cx="0" cy="134768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41">
              <a:extLst>
                <a:ext uri="{FF2B5EF4-FFF2-40B4-BE49-F238E27FC236}">
                  <a16:creationId xmlns:a16="http://schemas.microsoft.com/office/drawing/2014/main" id="{FCCAB911-0AD8-E4DC-3900-97D1BE7A8D24}"/>
                </a:ext>
              </a:extLst>
            </p:cNvPr>
            <p:cNvSpPr txBox="1"/>
            <p:nvPr/>
          </p:nvSpPr>
          <p:spPr>
            <a:xfrm>
              <a:off x="2323732" y="4583902"/>
              <a:ext cx="1074005" cy="666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200" b="1" i="1" dirty="0" err="1">
                  <a:solidFill>
                    <a:schemeClr val="accent1"/>
                  </a:solidFill>
                  <a:cs typeface="Times New Roman" pitchFamily="18" charset="0"/>
                </a:rPr>
                <a:t>F</a:t>
              </a:r>
              <a:r>
                <a:rPr lang="it-IT" sz="2200" b="1" i="1" baseline="-25000" dirty="0" err="1">
                  <a:solidFill>
                    <a:schemeClr val="accent1"/>
                  </a:solidFill>
                  <a:cs typeface="Times New Roman" pitchFamily="18" charset="0"/>
                </a:rPr>
                <a:t>z</a:t>
              </a:r>
              <a:endParaRPr lang="it-IT" sz="2200" b="1" i="1" baseline="-25000" dirty="0">
                <a:solidFill>
                  <a:schemeClr val="accent1"/>
                </a:solidFill>
                <a:cs typeface="Times New Roman" pitchFamily="18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D70B32D-FE30-041F-4603-2C75F4D26A26}"/>
                </a:ext>
              </a:extLst>
            </p:cNvPr>
            <p:cNvSpPr/>
            <p:nvPr/>
          </p:nvSpPr>
          <p:spPr>
            <a:xfrm>
              <a:off x="2401329" y="4184821"/>
              <a:ext cx="271849" cy="25045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A33CB1-9511-16EC-0894-E563E5748BED}"/>
              </a:ext>
            </a:extLst>
          </p:cNvPr>
          <p:cNvSpPr txBox="1"/>
          <p:nvPr/>
        </p:nvSpPr>
        <p:spPr>
          <a:xfrm>
            <a:off x="468991" y="4607925"/>
            <a:ext cx="4790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carichi esterni, radiali (generate dalla massa del veicolo) e assiali (generate durante le sterzate in curva) accoppiati co la rotazione della ruota generano un carico ciclico variabile.</a:t>
            </a:r>
            <a:endParaRPr lang="it-IT" sz="1600" noProof="0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E948218-74E1-B281-FAA2-AE4D0A0646E7}"/>
              </a:ext>
            </a:extLst>
          </p:cNvPr>
          <p:cNvGrpSpPr/>
          <p:nvPr/>
        </p:nvGrpSpPr>
        <p:grpSpPr>
          <a:xfrm>
            <a:off x="8153400" y="4058562"/>
            <a:ext cx="2711813" cy="2053119"/>
            <a:chOff x="4763905" y="1318981"/>
            <a:chExt cx="3414074" cy="2569235"/>
          </a:xfrm>
        </p:grpSpPr>
        <p:pic>
          <p:nvPicPr>
            <p:cNvPr id="17" name="Picture 4" descr="Risultati immagini per dinamica veicolo rollio">
              <a:extLst>
                <a:ext uri="{FF2B5EF4-FFF2-40B4-BE49-F238E27FC236}">
                  <a16:creationId xmlns:a16="http://schemas.microsoft.com/office/drawing/2014/main" id="{4B8A0696-028B-79DE-B167-DA4A602D5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66"/>
            <a:stretch>
              <a:fillRect/>
            </a:stretch>
          </p:blipFill>
          <p:spPr bwMode="auto">
            <a:xfrm>
              <a:off x="4763905" y="1318981"/>
              <a:ext cx="3414074" cy="2569235"/>
            </a:xfrm>
            <a:prstGeom prst="rect">
              <a:avLst/>
            </a:prstGeom>
            <a:noFill/>
          </p:spPr>
        </p:pic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38F09109-81E4-DA90-022E-FF8FD8CC37E5}"/>
                </a:ext>
              </a:extLst>
            </p:cNvPr>
            <p:cNvCxnSpPr/>
            <p:nvPr/>
          </p:nvCxnSpPr>
          <p:spPr>
            <a:xfrm flipV="1">
              <a:off x="7339945" y="2800865"/>
              <a:ext cx="0" cy="65902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D6B4C8B-5C59-EC54-8F9E-49E9417C8845}"/>
                </a:ext>
              </a:extLst>
            </p:cNvPr>
            <p:cNvCxnSpPr/>
            <p:nvPr/>
          </p:nvCxnSpPr>
          <p:spPr>
            <a:xfrm flipV="1">
              <a:off x="5791201" y="2969742"/>
              <a:ext cx="0" cy="4819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0AA45944-00BC-C824-D344-0DBA630B2BEC}"/>
                </a:ext>
              </a:extLst>
            </p:cNvPr>
            <p:cNvCxnSpPr/>
            <p:nvPr/>
          </p:nvCxnSpPr>
          <p:spPr>
            <a:xfrm flipH="1">
              <a:off x="6856579" y="3459892"/>
              <a:ext cx="475128" cy="0"/>
            </a:xfrm>
            <a:prstGeom prst="straightConnector1">
              <a:avLst/>
            </a:prstGeom>
            <a:ln w="38100">
              <a:solidFill>
                <a:srgbClr val="F5910B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0DEF84F5-E3E6-C602-6FFF-E821658DF2F2}"/>
                </a:ext>
              </a:extLst>
            </p:cNvPr>
            <p:cNvCxnSpPr/>
            <p:nvPr/>
          </p:nvCxnSpPr>
          <p:spPr>
            <a:xfrm flipH="1">
              <a:off x="5469924" y="3472246"/>
              <a:ext cx="325393" cy="0"/>
            </a:xfrm>
            <a:prstGeom prst="straightConnector1">
              <a:avLst/>
            </a:prstGeom>
            <a:ln w="38100">
              <a:solidFill>
                <a:srgbClr val="F5910B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31">
              <a:extLst>
                <a:ext uri="{FF2B5EF4-FFF2-40B4-BE49-F238E27FC236}">
                  <a16:creationId xmlns:a16="http://schemas.microsoft.com/office/drawing/2014/main" id="{EA28B4E7-7E88-B666-1478-AE41E67EEE26}"/>
                </a:ext>
              </a:extLst>
            </p:cNvPr>
            <p:cNvSpPr txBox="1"/>
            <p:nvPr/>
          </p:nvSpPr>
          <p:spPr>
            <a:xfrm>
              <a:off x="7326575" y="2977980"/>
              <a:ext cx="706019" cy="37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i="1" dirty="0" err="1">
                  <a:solidFill>
                    <a:srgbClr val="C00000"/>
                  </a:solidFill>
                  <a:cs typeface="Times New Roman" pitchFamily="18" charset="0"/>
                </a:rPr>
                <a:t>F</a:t>
              </a:r>
              <a:r>
                <a:rPr lang="it-IT" b="1" i="1" baseline="-25000" dirty="0" err="1">
                  <a:solidFill>
                    <a:srgbClr val="C00000"/>
                  </a:solidFill>
                  <a:cs typeface="Times New Roman" pitchFamily="18" charset="0"/>
                </a:rPr>
                <a:t>z</a:t>
              </a:r>
              <a:r>
                <a:rPr lang="it-IT" b="1" i="1" baseline="-25000" dirty="0">
                  <a:solidFill>
                    <a:srgbClr val="C00000"/>
                  </a:solidFill>
                  <a:cs typeface="Times New Roman" pitchFamily="18" charset="0"/>
                </a:rPr>
                <a:t>,1</a:t>
              </a:r>
            </a:p>
          </p:txBody>
        </p:sp>
        <p:sp>
          <p:nvSpPr>
            <p:cNvPr id="23" name="CasellaDiTesto 32">
              <a:extLst>
                <a:ext uri="{FF2B5EF4-FFF2-40B4-BE49-F238E27FC236}">
                  <a16:creationId xmlns:a16="http://schemas.microsoft.com/office/drawing/2014/main" id="{AD6A829F-4792-DCA7-549A-A42D6C4FD6FE}"/>
                </a:ext>
              </a:extLst>
            </p:cNvPr>
            <p:cNvSpPr txBox="1"/>
            <p:nvPr/>
          </p:nvSpPr>
          <p:spPr>
            <a:xfrm>
              <a:off x="5100438" y="2785076"/>
              <a:ext cx="706019" cy="37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i="1" dirty="0" err="1">
                  <a:solidFill>
                    <a:srgbClr val="C00000"/>
                  </a:solidFill>
                  <a:cs typeface="Times New Roman" pitchFamily="18" charset="0"/>
                </a:rPr>
                <a:t>F</a:t>
              </a:r>
              <a:r>
                <a:rPr lang="it-IT" b="1" i="1" baseline="-25000" dirty="0" err="1">
                  <a:solidFill>
                    <a:srgbClr val="C00000"/>
                  </a:solidFill>
                  <a:cs typeface="Times New Roman" pitchFamily="18" charset="0"/>
                </a:rPr>
                <a:t>z</a:t>
              </a:r>
              <a:r>
                <a:rPr lang="it-IT" b="1" i="1" baseline="-25000" dirty="0">
                  <a:solidFill>
                    <a:srgbClr val="C00000"/>
                  </a:solidFill>
                  <a:cs typeface="Times New Roman" pitchFamily="18" charset="0"/>
                </a:rPr>
                <a:t>,2</a:t>
              </a:r>
            </a:p>
          </p:txBody>
        </p:sp>
        <p:sp>
          <p:nvSpPr>
            <p:cNvPr id="24" name="CasellaDiTesto 33">
              <a:extLst>
                <a:ext uri="{FF2B5EF4-FFF2-40B4-BE49-F238E27FC236}">
                  <a16:creationId xmlns:a16="http://schemas.microsoft.com/office/drawing/2014/main" id="{CD41126A-9DD3-2AA3-63DC-A1277B345EBE}"/>
                </a:ext>
              </a:extLst>
            </p:cNvPr>
            <p:cNvSpPr txBox="1"/>
            <p:nvPr/>
          </p:nvSpPr>
          <p:spPr>
            <a:xfrm>
              <a:off x="5042773" y="3090560"/>
              <a:ext cx="706019" cy="37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i="1" dirty="0" err="1">
                  <a:solidFill>
                    <a:srgbClr val="F5910B"/>
                  </a:solidFill>
                  <a:cs typeface="Times New Roman" pitchFamily="18" charset="0"/>
                </a:rPr>
                <a:t>F</a:t>
              </a:r>
              <a:r>
                <a:rPr lang="it-IT" b="1" i="1" baseline="-25000" dirty="0" err="1">
                  <a:solidFill>
                    <a:srgbClr val="F5910B"/>
                  </a:solidFill>
                  <a:cs typeface="Times New Roman" pitchFamily="18" charset="0"/>
                </a:rPr>
                <a:t>y</a:t>
              </a:r>
              <a:r>
                <a:rPr lang="it-IT" b="1" i="1" baseline="-25000" dirty="0">
                  <a:solidFill>
                    <a:srgbClr val="F5910B"/>
                  </a:solidFill>
                  <a:cs typeface="Times New Roman" pitchFamily="18" charset="0"/>
                </a:rPr>
                <a:t>,2</a:t>
              </a:r>
            </a:p>
          </p:txBody>
        </p:sp>
        <p:sp>
          <p:nvSpPr>
            <p:cNvPr id="25" name="CasellaDiTesto 34">
              <a:extLst>
                <a:ext uri="{FF2B5EF4-FFF2-40B4-BE49-F238E27FC236}">
                  <a16:creationId xmlns:a16="http://schemas.microsoft.com/office/drawing/2014/main" id="{4A98E3AA-08B7-31DE-91AC-38A319995EBB}"/>
                </a:ext>
              </a:extLst>
            </p:cNvPr>
            <p:cNvSpPr txBox="1"/>
            <p:nvPr/>
          </p:nvSpPr>
          <p:spPr>
            <a:xfrm>
              <a:off x="6592736" y="3414580"/>
              <a:ext cx="706019" cy="37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i="1" dirty="0" err="1">
                  <a:solidFill>
                    <a:srgbClr val="F5910B"/>
                  </a:solidFill>
                  <a:cs typeface="Times New Roman" pitchFamily="18" charset="0"/>
                </a:rPr>
                <a:t>F</a:t>
              </a:r>
              <a:r>
                <a:rPr lang="it-IT" b="1" i="1" baseline="-25000" dirty="0" err="1">
                  <a:solidFill>
                    <a:srgbClr val="F5910B"/>
                  </a:solidFill>
                  <a:cs typeface="Times New Roman" pitchFamily="18" charset="0"/>
                </a:rPr>
                <a:t>y</a:t>
              </a:r>
              <a:r>
                <a:rPr lang="it-IT" b="1" i="1" baseline="-25000" dirty="0">
                  <a:solidFill>
                    <a:srgbClr val="F5910B"/>
                  </a:solidFill>
                  <a:cs typeface="Times New Roman" pitchFamily="18" charset="0"/>
                </a:rPr>
                <a:t>,1</a:t>
              </a:r>
            </a:p>
          </p:txBody>
        </p:sp>
      </p:grp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532ADFD1-91CD-A311-954E-BC5CE198C120}"/>
              </a:ext>
            </a:extLst>
          </p:cNvPr>
          <p:cNvSpPr txBox="1">
            <a:spLocks/>
          </p:cNvSpPr>
          <p:nvPr/>
        </p:nvSpPr>
        <p:spPr>
          <a:xfrm>
            <a:off x="468991" y="3096256"/>
            <a:ext cx="9744375" cy="45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noProof="0" dirty="0">
                <a:latin typeface="+mn-lt"/>
              </a:rPr>
              <a:t>Fatica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FCD4D333-2B2C-AE92-3245-09F99BB595EA}"/>
              </a:ext>
            </a:extLst>
          </p:cNvPr>
          <p:cNvSpPr/>
          <p:nvPr/>
        </p:nvSpPr>
        <p:spPr>
          <a:xfrm rot="5400000">
            <a:off x="712849" y="2552795"/>
            <a:ext cx="55766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76CD64-C819-6381-9449-C2932486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/>
      <p:bldP spid="1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622F1-27A1-1485-7781-B1134A54E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5AC484-7AC8-3C18-B1EB-588F8CC5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E4629E-61A8-3E25-0D18-B2B16379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CC8D9BF0-ED67-9E0B-C2BA-A8C1845B8620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06C07673-F321-27D5-440D-F4AD63AF6C30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3EB522D6-B0E1-448D-FC23-7717FA07D1CA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EB90B071-D25F-0021-CF76-944D68E410C8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2380C8C1-885C-F464-E099-5076766E4B5D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F835FB54-3A74-E757-5421-5ADD4FEDB4B0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4DABCA-DCC5-A54F-0757-B94F8F0F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24E6-567F-DF84-6BDB-BE111771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821B883-0954-8646-01ED-ADCA1B3E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di fatica e requisiti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9B3A6C-F34B-C283-0ABD-4BACC5DC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D18561-DB04-74AE-4AC9-832D8E72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48" y="1679932"/>
            <a:ext cx="2536304" cy="23648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CE2196-5F27-2FA8-3358-5FD40BCE9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6715" flipH="1">
            <a:off x="4242260" y="2722237"/>
            <a:ext cx="1843316" cy="280272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0407724-60DE-E47A-024F-7F88FEB0E162}"/>
              </a:ext>
            </a:extLst>
          </p:cNvPr>
          <p:cNvGrpSpPr/>
          <p:nvPr/>
        </p:nvGrpSpPr>
        <p:grpSpPr>
          <a:xfrm>
            <a:off x="582081" y="2124346"/>
            <a:ext cx="3351749" cy="2719819"/>
            <a:chOff x="5585254" y="3169076"/>
            <a:chExt cx="3294476" cy="2835145"/>
          </a:xfrm>
        </p:grpSpPr>
        <p:pic>
          <p:nvPicPr>
            <p:cNvPr id="8" name="Picture 49">
              <a:extLst>
                <a:ext uri="{FF2B5EF4-FFF2-40B4-BE49-F238E27FC236}">
                  <a16:creationId xmlns:a16="http://schemas.microsoft.com/office/drawing/2014/main" id="{C349FCFB-D689-3646-167E-6D802BBE7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54" y="3169076"/>
              <a:ext cx="3294476" cy="28351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FBF0EC8-2570-1A15-774A-70A94E0693AD}"/>
                </a:ext>
              </a:extLst>
            </p:cNvPr>
            <p:cNvSpPr/>
            <p:nvPr/>
          </p:nvSpPr>
          <p:spPr>
            <a:xfrm>
              <a:off x="6283682" y="3799021"/>
              <a:ext cx="100642" cy="97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10" name="Freccia ad arco 17">
              <a:extLst>
                <a:ext uri="{FF2B5EF4-FFF2-40B4-BE49-F238E27FC236}">
                  <a16:creationId xmlns:a16="http://schemas.microsoft.com/office/drawing/2014/main" id="{28FB7AC5-BACD-C96F-76C6-37BDB6150B12}"/>
                </a:ext>
              </a:extLst>
            </p:cNvPr>
            <p:cNvSpPr/>
            <p:nvPr/>
          </p:nvSpPr>
          <p:spPr>
            <a:xfrm rot="11044481" flipH="1">
              <a:off x="6129253" y="3634266"/>
              <a:ext cx="412457" cy="378940"/>
            </a:xfrm>
            <a:prstGeom prst="circularArrow">
              <a:avLst>
                <a:gd name="adj1" fmla="val 0"/>
                <a:gd name="adj2" fmla="val 1142319"/>
                <a:gd name="adj3" fmla="val 20712665"/>
                <a:gd name="adj4" fmla="val 4688172"/>
                <a:gd name="adj5" fmla="val 6036"/>
              </a:avLst>
            </a:prstGeom>
            <a:solidFill>
              <a:srgbClr val="0580AB"/>
            </a:solidFill>
            <a:ln>
              <a:solidFill>
                <a:srgbClr val="0580A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0BBC016-F0AE-0C57-586D-1B3A16B9D824}"/>
                </a:ext>
              </a:extLst>
            </p:cNvPr>
            <p:cNvSpPr/>
            <p:nvPr/>
          </p:nvSpPr>
          <p:spPr>
            <a:xfrm>
              <a:off x="6562890" y="5041557"/>
              <a:ext cx="79575" cy="8239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cxnSp>
          <p:nvCxnSpPr>
            <p:cNvPr id="12" name="Connettore 1 20">
              <a:extLst>
                <a:ext uri="{FF2B5EF4-FFF2-40B4-BE49-F238E27FC236}">
                  <a16:creationId xmlns:a16="http://schemas.microsoft.com/office/drawing/2014/main" id="{5CBFB45B-996B-C1E1-678A-6E84C488CB8B}"/>
                </a:ext>
              </a:extLst>
            </p:cNvPr>
            <p:cNvCxnSpPr/>
            <p:nvPr/>
          </p:nvCxnSpPr>
          <p:spPr>
            <a:xfrm>
              <a:off x="6604080" y="5123949"/>
              <a:ext cx="0" cy="23888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3">
              <a:extLst>
                <a:ext uri="{FF2B5EF4-FFF2-40B4-BE49-F238E27FC236}">
                  <a16:creationId xmlns:a16="http://schemas.microsoft.com/office/drawing/2014/main" id="{8F050EA8-704E-1980-282F-627845B82C26}"/>
                </a:ext>
              </a:extLst>
            </p:cNvPr>
            <p:cNvCxnSpPr/>
            <p:nvPr/>
          </p:nvCxnSpPr>
          <p:spPr>
            <a:xfrm>
              <a:off x="6332231" y="5296928"/>
              <a:ext cx="271849" cy="0"/>
            </a:xfrm>
            <a:prstGeom prst="line">
              <a:avLst/>
            </a:prstGeom>
            <a:ln w="9525">
              <a:solidFill>
                <a:schemeClr val="tx1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26">
              <a:extLst>
                <a:ext uri="{FF2B5EF4-FFF2-40B4-BE49-F238E27FC236}">
                  <a16:creationId xmlns:a16="http://schemas.microsoft.com/office/drawing/2014/main" id="{5C8DB8D7-1CBD-53E6-4DE8-18DF02A67226}"/>
                </a:ext>
              </a:extLst>
            </p:cNvPr>
            <p:cNvCxnSpPr/>
            <p:nvPr/>
          </p:nvCxnSpPr>
          <p:spPr>
            <a:xfrm>
              <a:off x="5923005" y="5296928"/>
              <a:ext cx="40159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9">
              <a:extLst>
                <a:ext uri="{FF2B5EF4-FFF2-40B4-BE49-F238E27FC236}">
                  <a16:creationId xmlns:a16="http://schemas.microsoft.com/office/drawing/2014/main" id="{D3BE2B3D-2751-227F-B2B1-F1358188DAF3}"/>
                </a:ext>
              </a:extLst>
            </p:cNvPr>
            <p:cNvCxnSpPr/>
            <p:nvPr/>
          </p:nvCxnSpPr>
          <p:spPr>
            <a:xfrm>
              <a:off x="5923005" y="5090997"/>
              <a:ext cx="66521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31">
              <a:extLst>
                <a:ext uri="{FF2B5EF4-FFF2-40B4-BE49-F238E27FC236}">
                  <a16:creationId xmlns:a16="http://schemas.microsoft.com/office/drawing/2014/main" id="{ADBACF47-7B35-C8BC-9C1C-4034A278DD0E}"/>
                </a:ext>
              </a:extLst>
            </p:cNvPr>
            <p:cNvCxnSpPr/>
            <p:nvPr/>
          </p:nvCxnSpPr>
          <p:spPr>
            <a:xfrm>
              <a:off x="5923005" y="3851175"/>
              <a:ext cx="75170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32">
              <a:extLst>
                <a:ext uri="{FF2B5EF4-FFF2-40B4-BE49-F238E27FC236}">
                  <a16:creationId xmlns:a16="http://schemas.microsoft.com/office/drawing/2014/main" id="{08A0FD22-789C-60C3-5530-FC062137F840}"/>
                </a:ext>
              </a:extLst>
            </p:cNvPr>
            <p:cNvCxnSpPr/>
            <p:nvPr/>
          </p:nvCxnSpPr>
          <p:spPr>
            <a:xfrm flipV="1">
              <a:off x="6009501" y="3851175"/>
              <a:ext cx="0" cy="1244628"/>
            </a:xfrm>
            <a:prstGeom prst="line">
              <a:avLst/>
            </a:prstGeom>
            <a:ln w="9525">
              <a:solidFill>
                <a:schemeClr val="tx1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36">
              <a:extLst>
                <a:ext uri="{FF2B5EF4-FFF2-40B4-BE49-F238E27FC236}">
                  <a16:creationId xmlns:a16="http://schemas.microsoft.com/office/drawing/2014/main" id="{D08D0840-D9D1-C027-9A85-52A958DC42AE}"/>
                </a:ext>
              </a:extLst>
            </p:cNvPr>
            <p:cNvSpPr txBox="1"/>
            <p:nvPr/>
          </p:nvSpPr>
          <p:spPr>
            <a:xfrm>
              <a:off x="5787082" y="4357816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9" name="CasellaDiTesto 37">
              <a:extLst>
                <a:ext uri="{FF2B5EF4-FFF2-40B4-BE49-F238E27FC236}">
                  <a16:creationId xmlns:a16="http://schemas.microsoft.com/office/drawing/2014/main" id="{D5121F32-E2A2-3C65-9D86-4E9EA89127B6}"/>
                </a:ext>
              </a:extLst>
            </p:cNvPr>
            <p:cNvSpPr txBox="1"/>
            <p:nvPr/>
          </p:nvSpPr>
          <p:spPr>
            <a:xfrm>
              <a:off x="5717056" y="5119828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r</a:t>
              </a:r>
            </a:p>
          </p:txBody>
        </p:sp>
        <p:sp>
          <p:nvSpPr>
            <p:cNvPr id="20" name="CasellaDiTesto 38">
              <a:extLst>
                <a:ext uri="{FF2B5EF4-FFF2-40B4-BE49-F238E27FC236}">
                  <a16:creationId xmlns:a16="http://schemas.microsoft.com/office/drawing/2014/main" id="{519429CC-54A5-8E20-1C68-02A1542600C9}"/>
                </a:ext>
              </a:extLst>
            </p:cNvPr>
            <p:cNvSpPr txBox="1"/>
            <p:nvPr/>
          </p:nvSpPr>
          <p:spPr>
            <a:xfrm>
              <a:off x="6734388" y="5580005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cs typeface="Times New Roman" pitchFamily="18" charset="0"/>
                </a:rPr>
                <a:t>w</a:t>
              </a:r>
            </a:p>
          </p:txBody>
        </p:sp>
        <p:sp>
          <p:nvSpPr>
            <p:cNvPr id="21" name="CasellaDiTesto 39">
              <a:extLst>
                <a:ext uri="{FF2B5EF4-FFF2-40B4-BE49-F238E27FC236}">
                  <a16:creationId xmlns:a16="http://schemas.microsoft.com/office/drawing/2014/main" id="{9035D5E6-B803-3535-D80E-DD2B3A7A9987}"/>
                </a:ext>
              </a:extLst>
            </p:cNvPr>
            <p:cNvSpPr txBox="1"/>
            <p:nvPr/>
          </p:nvSpPr>
          <p:spPr>
            <a:xfrm>
              <a:off x="6465352" y="4742018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>
                  <a:solidFill>
                    <a:srgbClr val="C00000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2" name="CasellaDiTesto 40">
              <a:extLst>
                <a:ext uri="{FF2B5EF4-FFF2-40B4-BE49-F238E27FC236}">
                  <a16:creationId xmlns:a16="http://schemas.microsoft.com/office/drawing/2014/main" id="{571994FB-9953-2120-3211-C01A4E20CE7A}"/>
                </a:ext>
              </a:extLst>
            </p:cNvPr>
            <p:cNvSpPr txBox="1"/>
            <p:nvPr/>
          </p:nvSpPr>
          <p:spPr>
            <a:xfrm>
              <a:off x="5947718" y="3425012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 err="1">
                  <a:solidFill>
                    <a:srgbClr val="0580AB"/>
                  </a:solidFill>
                  <a:cs typeface="Times New Roman" pitchFamily="18" charset="0"/>
                </a:rPr>
                <a:t>M</a:t>
              </a:r>
              <a:r>
                <a:rPr lang="it-IT" sz="1400" i="1" baseline="-25000" dirty="0" err="1">
                  <a:solidFill>
                    <a:srgbClr val="0580AB"/>
                  </a:solidFill>
                  <a:cs typeface="Times New Roman" pitchFamily="18" charset="0"/>
                </a:rPr>
                <a:t>f</a:t>
              </a:r>
              <a:endParaRPr lang="it-IT" sz="1400" i="1" baseline="-25000" dirty="0">
                <a:solidFill>
                  <a:srgbClr val="0580AB"/>
                </a:solidFill>
                <a:cs typeface="Times New Roman" pitchFamily="18" charset="0"/>
              </a:endParaRP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B718C399-7099-AF9C-86EE-6F0E97567C8F}"/>
                </a:ext>
              </a:extLst>
            </p:cNvPr>
            <p:cNvCxnSpPr/>
            <p:nvPr/>
          </p:nvCxnSpPr>
          <p:spPr>
            <a:xfrm>
              <a:off x="6612318" y="5082759"/>
              <a:ext cx="407954" cy="2425"/>
            </a:xfrm>
            <a:prstGeom prst="straightConnector1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CasellaDiTesto 47">
              <a:extLst>
                <a:ext uri="{FF2B5EF4-FFF2-40B4-BE49-F238E27FC236}">
                  <a16:creationId xmlns:a16="http://schemas.microsoft.com/office/drawing/2014/main" id="{15FEDD89-DE09-420A-7960-C342672DB281}"/>
                </a:ext>
              </a:extLst>
            </p:cNvPr>
            <p:cNvSpPr txBox="1"/>
            <p:nvPr/>
          </p:nvSpPr>
          <p:spPr>
            <a:xfrm>
              <a:off x="6952691" y="4879430"/>
              <a:ext cx="403654" cy="32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i="1" dirty="0" err="1">
                  <a:solidFill>
                    <a:srgbClr val="C00000"/>
                  </a:solidFill>
                  <a:cs typeface="Times New Roman" pitchFamily="18" charset="0"/>
                </a:rPr>
                <a:t>F</a:t>
              </a:r>
              <a:r>
                <a:rPr lang="it-IT" sz="1400" i="1" baseline="-25000" dirty="0" err="1">
                  <a:solidFill>
                    <a:srgbClr val="C00000"/>
                  </a:solidFill>
                  <a:cs typeface="Times New Roman" pitchFamily="18" charset="0"/>
                </a:rPr>
                <a:t>c</a:t>
              </a:r>
              <a:endParaRPr lang="it-IT" sz="1400" i="1" baseline="-250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A5CFB0AA-5E4C-EA00-6AD6-0FCFEC0F6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81" y="5035448"/>
            <a:ext cx="1801880" cy="1032429"/>
          </a:xfrm>
          <a:prstGeom prst="rect">
            <a:avLst/>
          </a:prstGeom>
        </p:spPr>
      </p:pic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ED76E3E3-1681-ED61-FD71-5E8DCD1BE225}"/>
              </a:ext>
            </a:extLst>
          </p:cNvPr>
          <p:cNvSpPr txBox="1">
            <a:spLocks/>
          </p:cNvSpPr>
          <p:nvPr/>
        </p:nvSpPr>
        <p:spPr>
          <a:xfrm>
            <a:off x="506895" y="1696291"/>
            <a:ext cx="4281975" cy="45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noProof="0" dirty="0">
                <a:latin typeface="+mn-lt"/>
                <a:sym typeface="Wingdings" panose="05000000000000000000" pitchFamily="2" charset="2"/>
              </a:rPr>
              <a:t>Bending fatigue </a:t>
            </a:r>
            <a:r>
              <a:rPr lang="it-IT" sz="1600" noProof="0" dirty="0" err="1">
                <a:latin typeface="+mn-lt"/>
                <a:sym typeface="Wingdings" panose="05000000000000000000" pitchFamily="2" charset="2"/>
              </a:rPr>
              <a:t>tes</a:t>
            </a:r>
            <a:r>
              <a:rPr lang="it-IT" sz="1600" dirty="0">
                <a:latin typeface="+mn-lt"/>
                <a:sym typeface="Wingdings" panose="05000000000000000000" pitchFamily="2" charset="2"/>
              </a:rPr>
              <a:t>t </a:t>
            </a:r>
            <a:r>
              <a:rPr lang="it-IT" sz="1600" noProof="0" dirty="0">
                <a:latin typeface="+mn-lt"/>
                <a:sym typeface="Wingdings" panose="05000000000000000000" pitchFamily="2" charset="2"/>
              </a:rPr>
              <a:t> Valutazione Disco</a:t>
            </a:r>
            <a:endParaRPr lang="it-IT" sz="1600" noProof="0" dirty="0">
              <a:latin typeface="+mn-lt"/>
            </a:endParaRPr>
          </a:p>
        </p:txBody>
      </p:sp>
      <p:sp>
        <p:nvSpPr>
          <p:cNvPr id="27" name="Segnaposto testo 1">
            <a:extLst>
              <a:ext uri="{FF2B5EF4-FFF2-40B4-BE49-F238E27FC236}">
                <a16:creationId xmlns:a16="http://schemas.microsoft.com/office/drawing/2014/main" id="{F657CCCC-A090-9E1B-0135-1A1DD8C8F104}"/>
              </a:ext>
            </a:extLst>
          </p:cNvPr>
          <p:cNvSpPr txBox="1">
            <a:spLocks/>
          </p:cNvSpPr>
          <p:nvPr/>
        </p:nvSpPr>
        <p:spPr>
          <a:xfrm>
            <a:off x="7403129" y="1696291"/>
            <a:ext cx="4474740" cy="455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noProof="0" dirty="0">
                <a:latin typeface="+mn-lt"/>
              </a:rPr>
              <a:t>Rolling fatigue test</a:t>
            </a:r>
            <a:r>
              <a:rPr lang="it-IT" noProof="0" dirty="0">
                <a:latin typeface="+mn-lt"/>
                <a:sym typeface="Wingdings" panose="05000000000000000000" pitchFamily="2" charset="2"/>
              </a:rPr>
              <a:t> Valutazione cerchio e saldatura</a:t>
            </a:r>
            <a:endParaRPr lang="it-IT" noProof="0" dirty="0">
              <a:latin typeface="+mn-lt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3F536E3-996D-DE67-34BA-F478B65BD0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29" y="2196520"/>
            <a:ext cx="4206790" cy="2497782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5166811-0E8D-5EAC-E3D3-04A10987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84" y="5017604"/>
            <a:ext cx="1864164" cy="10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DDBB176-CC9C-C9D2-01B8-90820C89A9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457">
            <a:off x="6904329" y="2147204"/>
            <a:ext cx="919647" cy="28027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645A49E-711A-A1E4-643E-6C44848936B8}"/>
              </a:ext>
            </a:extLst>
          </p:cNvPr>
          <p:cNvSpPr txBox="1"/>
          <p:nvPr/>
        </p:nvSpPr>
        <p:spPr>
          <a:xfrm>
            <a:off x="2437585" y="5023852"/>
            <a:ext cx="3965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 dirty="0">
                <a:cs typeface="Times New Roman" panose="02020603050405020304" pitchFamily="18" charset="0"/>
              </a:rPr>
              <a:t>Parametri di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Momento flettente applicato (Mb)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Minimo numero di cicli da superare (N)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22F2D97-4586-022B-40E2-259C9852E529}"/>
              </a:ext>
            </a:extLst>
          </p:cNvPr>
          <p:cNvSpPr txBox="1"/>
          <p:nvPr/>
        </p:nvSpPr>
        <p:spPr>
          <a:xfrm>
            <a:off x="8400825" y="4889942"/>
            <a:ext cx="3791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>
                <a:cs typeface="Times New Roman" panose="02020603050405020304" pitchFamily="18" charset="0"/>
              </a:rPr>
              <a:t>Parametri di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Forza radiale (Fr)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Forza assiale (Fa)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Pressione pneumatico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noProof="0" dirty="0">
                <a:cs typeface="Times New Roman" panose="02020603050405020304" pitchFamily="18" charset="0"/>
              </a:rPr>
              <a:t>Minimo numero di cicli da superare(N)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34A157F-246B-0304-FBFC-E6FE1207A50D}"/>
              </a:ext>
            </a:extLst>
          </p:cNvPr>
          <p:cNvSpPr txBox="1"/>
          <p:nvPr/>
        </p:nvSpPr>
        <p:spPr>
          <a:xfrm>
            <a:off x="431668" y="1164113"/>
            <a:ext cx="10795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progettazione a fatica di una ruota tiene conto delle prove di omologazione e i principali test da superare sono: </a:t>
            </a:r>
            <a:endParaRPr lang="it-IT" sz="1600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611753-243C-F18F-5B0F-050CE3B1C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52B9-C335-8478-0C42-2475DFB3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07C03C5-1B6E-00E2-17D5-42945AA7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di fatica e requisiti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AF6E30-7A65-75FC-77E4-9104340B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FD3220-B1D7-09D4-A5D9-005B58E4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48" y="1205460"/>
            <a:ext cx="2384715" cy="222354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6C9FA498-4EE8-F524-BD8D-6B89DA755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6715" flipH="1">
            <a:off x="4242260" y="2106421"/>
            <a:ext cx="1843316" cy="280272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B870AEF-12F8-23AE-4A71-15CEEF86C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457">
            <a:off x="6904329" y="1531388"/>
            <a:ext cx="919647" cy="280272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688F7DF6-BF72-ADC4-688C-BD073F82F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1" r="13806"/>
          <a:stretch/>
        </p:blipFill>
        <p:spPr>
          <a:xfrm rot="5400000">
            <a:off x="594308" y="2410471"/>
            <a:ext cx="3024701" cy="3169561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8308FC86-9EC1-B64E-AC68-223A9BA53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251834" y="2482902"/>
            <a:ext cx="3198596" cy="304982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AC4C4FF9-FCF7-0A78-E36B-A5C43C045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3414321"/>
            <a:ext cx="3820368" cy="270305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1170F41-8E09-5FAF-41F7-7B13819BB059}"/>
              </a:ext>
            </a:extLst>
          </p:cNvPr>
          <p:cNvSpPr txBox="1"/>
          <p:nvPr/>
        </p:nvSpPr>
        <p:spPr>
          <a:xfrm>
            <a:off x="491922" y="1638390"/>
            <a:ext cx="3229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noProof="0" dirty="0">
                <a:cs typeface="Times New Roman" panose="02020603050405020304" pitchFamily="18" charset="0"/>
              </a:rPr>
              <a:t>Nella prova “Bending”, tipicamente la </a:t>
            </a:r>
            <a:r>
              <a:rPr lang="it-IT" sz="1600" noProof="0" dirty="0" err="1">
                <a:cs typeface="Times New Roman" panose="02020603050405020304" pitchFamily="18" charset="0"/>
              </a:rPr>
              <a:t>failure</a:t>
            </a:r>
            <a:r>
              <a:rPr lang="it-IT" sz="1600" noProof="0" dirty="0">
                <a:cs typeface="Times New Roman" panose="02020603050405020304" pitchFamily="18" charset="0"/>
              </a:rPr>
              <a:t> si ha sul disco.</a:t>
            </a:r>
            <a:endParaRPr lang="it-IT" sz="1600" b="1" u="sng" noProof="0" dirty="0">
              <a:cs typeface="Times New Roman" panose="020206030504050203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FF2B837-5EAD-7AE7-8C50-DA099E0E9365}"/>
              </a:ext>
            </a:extLst>
          </p:cNvPr>
          <p:cNvSpPr txBox="1"/>
          <p:nvPr/>
        </p:nvSpPr>
        <p:spPr>
          <a:xfrm>
            <a:off x="8225183" y="1564667"/>
            <a:ext cx="3461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noProof="0" dirty="0">
                <a:cs typeface="Times New Roman" panose="02020603050405020304" pitchFamily="18" charset="0"/>
              </a:rPr>
              <a:t>Nella prova “Rolling” tipicamente la </a:t>
            </a:r>
            <a:r>
              <a:rPr lang="it-IT" sz="1600" noProof="0" dirty="0" err="1">
                <a:cs typeface="Times New Roman" panose="02020603050405020304" pitchFamily="18" charset="0"/>
              </a:rPr>
              <a:t>failure</a:t>
            </a:r>
            <a:r>
              <a:rPr lang="it-IT" sz="1600" noProof="0" dirty="0">
                <a:cs typeface="Times New Roman" panose="02020603050405020304" pitchFamily="18" charset="0"/>
              </a:rPr>
              <a:t> si ha sul Cerchio o su saldatura disco-Cerchio.</a:t>
            </a:r>
            <a:endParaRPr lang="it-IT" sz="1600" b="1" u="sng" noProof="0" dirty="0">
              <a:cs typeface="Times New Roman" panose="02020603050405020304" pitchFamily="18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7A20655-5512-8870-73A8-4C2C6099C798}"/>
              </a:ext>
            </a:extLst>
          </p:cNvPr>
          <p:cNvSpPr txBox="1"/>
          <p:nvPr/>
        </p:nvSpPr>
        <p:spPr>
          <a:xfrm>
            <a:off x="8225183" y="5584564"/>
            <a:ext cx="375118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noProof="0">
                <a:cs typeface="Times New Roman" panose="02020603050405020304" pitchFamily="18" charset="0"/>
              </a:rPr>
              <a:t>I risultati dei test devono essere superiori al limite imposto dal cliente.</a:t>
            </a:r>
            <a:endParaRPr lang="it-IT" sz="1600" b="1" u="sng" noProof="0">
              <a:cs typeface="Times New Roman" panose="02020603050405020304" pitchFamily="18" charset="0"/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30AE39E4-7D19-608D-02FD-F20EAC958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457">
            <a:off x="7286704" y="5506657"/>
            <a:ext cx="919647" cy="280272"/>
          </a:xfrm>
          <a:prstGeom prst="rect">
            <a:avLst/>
          </a:prstGeom>
        </p:spPr>
      </p:pic>
      <p:sp>
        <p:nvSpPr>
          <p:cNvPr id="47" name="Segnaposto testo 1">
            <a:extLst>
              <a:ext uri="{FF2B5EF4-FFF2-40B4-BE49-F238E27FC236}">
                <a16:creationId xmlns:a16="http://schemas.microsoft.com/office/drawing/2014/main" id="{9053D5FF-CE7D-8F0A-BEFD-BE363A9E50B8}"/>
              </a:ext>
            </a:extLst>
          </p:cNvPr>
          <p:cNvSpPr txBox="1">
            <a:spLocks/>
          </p:cNvSpPr>
          <p:nvPr/>
        </p:nvSpPr>
        <p:spPr>
          <a:xfrm>
            <a:off x="271347" y="1182784"/>
            <a:ext cx="4281975" cy="45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noProof="0" dirty="0">
                <a:latin typeface="+mn-lt"/>
                <a:sym typeface="Wingdings" panose="05000000000000000000" pitchFamily="2" charset="2"/>
              </a:rPr>
              <a:t>Bending fatigue </a:t>
            </a:r>
            <a:r>
              <a:rPr lang="it-IT" sz="1600" noProof="0" dirty="0" err="1">
                <a:latin typeface="+mn-lt"/>
                <a:sym typeface="Wingdings" panose="05000000000000000000" pitchFamily="2" charset="2"/>
              </a:rPr>
              <a:t>tes</a:t>
            </a:r>
            <a:r>
              <a:rPr lang="it-IT" sz="1600" dirty="0">
                <a:latin typeface="+mn-lt"/>
                <a:sym typeface="Wingdings" panose="05000000000000000000" pitchFamily="2" charset="2"/>
              </a:rPr>
              <a:t>t </a:t>
            </a:r>
            <a:r>
              <a:rPr lang="it-IT" sz="1600" noProof="0" dirty="0">
                <a:latin typeface="+mn-lt"/>
                <a:sym typeface="Wingdings" panose="05000000000000000000" pitchFamily="2" charset="2"/>
              </a:rPr>
              <a:t> Valutazione Disco</a:t>
            </a:r>
            <a:endParaRPr lang="it-IT" sz="1600" noProof="0" dirty="0">
              <a:latin typeface="+mn-lt"/>
            </a:endParaRP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6E2497C4-D1BC-0BCB-CDE7-BA451F26A3DF}"/>
              </a:ext>
            </a:extLst>
          </p:cNvPr>
          <p:cNvSpPr txBox="1">
            <a:spLocks/>
          </p:cNvSpPr>
          <p:nvPr/>
        </p:nvSpPr>
        <p:spPr>
          <a:xfrm>
            <a:off x="7473727" y="1182784"/>
            <a:ext cx="4474740" cy="455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545454"/>
                </a:solidFill>
                <a:latin typeface="+mj-lt"/>
                <a:ea typeface="Trebuchet MS" panose="020B0603020202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noProof="0" dirty="0">
                <a:latin typeface="+mn-lt"/>
              </a:rPr>
              <a:t>Rolling fatigue test</a:t>
            </a:r>
            <a:r>
              <a:rPr lang="it-IT" noProof="0" dirty="0">
                <a:latin typeface="+mn-lt"/>
                <a:sym typeface="Wingdings" panose="05000000000000000000" pitchFamily="2" charset="2"/>
              </a:rPr>
              <a:t> Valutazione cerchio e saldatura</a:t>
            </a:r>
            <a:endParaRPr lang="it-IT" noProof="0" dirty="0"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5578FA-0634-A44F-4432-A7C79624D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D29D-B5F5-3D20-08D4-D3E4BFC9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182676F-F327-7F74-A2DA-E13C14DB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30B2C2-6D90-E125-8EA2-F1237000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sp>
        <p:nvSpPr>
          <p:cNvPr id="2" name="Esagono 1">
            <a:extLst>
              <a:ext uri="{FF2B5EF4-FFF2-40B4-BE49-F238E27FC236}">
                <a16:creationId xmlns:a16="http://schemas.microsoft.com/office/drawing/2014/main" id="{B798737A-C294-5148-12B5-D65C8434B0CF}"/>
              </a:ext>
            </a:extLst>
          </p:cNvPr>
          <p:cNvSpPr/>
          <p:nvPr/>
        </p:nvSpPr>
        <p:spPr>
          <a:xfrm>
            <a:off x="393333" y="2108926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La ruota: componente di sicurezza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id="{B699A894-1C95-C41C-50D5-19D50600CF3E}"/>
              </a:ext>
            </a:extLst>
          </p:cNvPr>
          <p:cNvSpPr/>
          <p:nvPr/>
        </p:nvSpPr>
        <p:spPr>
          <a:xfrm>
            <a:off x="2229833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Test di fatica e requisiti</a:t>
            </a:r>
          </a:p>
        </p:txBody>
      </p:sp>
      <p:sp>
        <p:nvSpPr>
          <p:cNvPr id="7" name="Esagono 6">
            <a:extLst>
              <a:ext uri="{FF2B5EF4-FFF2-40B4-BE49-F238E27FC236}">
                <a16:creationId xmlns:a16="http://schemas.microsoft.com/office/drawing/2014/main" id="{B260409F-C2D1-CAAE-B262-5715AC584089}"/>
              </a:ext>
            </a:extLst>
          </p:cNvPr>
          <p:cNvSpPr/>
          <p:nvPr/>
        </p:nvSpPr>
        <p:spPr>
          <a:xfrm>
            <a:off x="4066333" y="2112192"/>
            <a:ext cx="2261012" cy="1940039"/>
          </a:xfrm>
          <a:prstGeom prst="hexagon">
            <a:avLst/>
          </a:prstGeom>
          <a:solidFill>
            <a:srgbClr val="7632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Obiettivo principale: prevedere il comportamento a fatica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5542B602-DA5E-3989-8092-7DC3A18635D0}"/>
              </a:ext>
            </a:extLst>
          </p:cNvPr>
          <p:cNvSpPr/>
          <p:nvPr/>
        </p:nvSpPr>
        <p:spPr>
          <a:xfrm>
            <a:off x="5896678" y="307894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Simulazione FEM</a:t>
            </a:r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485658B7-3FA8-4094-B331-6B0B1376CE28}"/>
              </a:ext>
            </a:extLst>
          </p:cNvPr>
          <p:cNvSpPr/>
          <p:nvPr/>
        </p:nvSpPr>
        <p:spPr>
          <a:xfrm>
            <a:off x="7733178" y="2108925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Deep Learning: possibile integrazione nel processo di ottimizzazione</a:t>
            </a:r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1B4A03E1-77D8-EA0A-AF84-3FCF6A4633D6}"/>
              </a:ext>
            </a:extLst>
          </p:cNvPr>
          <p:cNvSpPr/>
          <p:nvPr/>
        </p:nvSpPr>
        <p:spPr>
          <a:xfrm>
            <a:off x="9579017" y="3078944"/>
            <a:ext cx="2261012" cy="1940039"/>
          </a:xfrm>
          <a:prstGeom prst="hexagon">
            <a:avLst/>
          </a:prstGeom>
          <a:solidFill>
            <a:srgbClr val="EBD1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Conclusioni e sviluppi futuri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42EE04-D6BD-B296-9F65-17294881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4FC3-BF60-7950-7E79-004CB0C4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30392AA-F98C-5091-29D1-A5DD2286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EBD1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570772" y="1406783"/>
            <a:ext cx="895737" cy="6341953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230273E4-C89D-0B77-9957-6A834170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principale: prevedere il comportamento a fatica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C67261-3495-06CD-661C-7536C2B4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AIAS2025 | 3-6 Settembre | Firenze</a:t>
            </a:r>
            <a:endParaRPr lang="it-IT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F7E9F720-2B39-8A3B-2932-2903DE0B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EBD1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570772" y="-571862"/>
            <a:ext cx="895737" cy="6341953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95181C2-FFFC-35D5-F43D-590C22E3224A}"/>
              </a:ext>
            </a:extLst>
          </p:cNvPr>
          <p:cNvSpPr txBox="1"/>
          <p:nvPr/>
        </p:nvSpPr>
        <p:spPr>
          <a:xfrm>
            <a:off x="717395" y="1777920"/>
            <a:ext cx="3080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noProof="0" dirty="0">
                <a:solidFill>
                  <a:srgbClr val="76323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resistenza a fatica </a:t>
            </a:r>
            <a:r>
              <a:rPr lang="it-IT" sz="1600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è l’aspetto principale di una ruota in acciaio</a:t>
            </a:r>
            <a:endParaRPr lang="it-IT" sz="1600" noProof="0" dirty="0">
              <a:cs typeface="Times New Roman" panose="02020603050405020304" pitchFamily="18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BED1E5-C273-744E-D3C6-4439047BF3A4}"/>
              </a:ext>
            </a:extLst>
          </p:cNvPr>
          <p:cNvSpPr txBox="1"/>
          <p:nvPr/>
        </p:nvSpPr>
        <p:spPr>
          <a:xfrm>
            <a:off x="3393768" y="2233567"/>
            <a:ext cx="5311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noProof="0" dirty="0">
                <a:cs typeface="Times New Roman" panose="02020603050405020304" pitchFamily="18" charset="0"/>
              </a:rPr>
              <a:t>È necessario prevedere il comportamento a fatica di una ruota in acciaio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29541EE-8D44-D12E-A110-A9E58DB68381}"/>
              </a:ext>
            </a:extLst>
          </p:cNvPr>
          <p:cNvSpPr txBox="1"/>
          <p:nvPr/>
        </p:nvSpPr>
        <p:spPr>
          <a:xfrm>
            <a:off x="6847608" y="1777920"/>
            <a:ext cx="5038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noProof="0" dirty="0">
                <a:solidFill>
                  <a:schemeClr val="tx2"/>
                </a:solidFill>
                <a:cs typeface="Times New Roman" panose="02020603050405020304" pitchFamily="18" charset="0"/>
              </a:rPr>
              <a:t>La ruota è un prodotto </a:t>
            </a:r>
            <a:r>
              <a:rPr lang="it-IT" sz="1600" dirty="0">
                <a:solidFill>
                  <a:schemeClr val="tx2"/>
                </a:solidFill>
                <a:cs typeface="Times New Roman" panose="02020603050405020304" pitchFamily="18" charset="0"/>
              </a:rPr>
              <a:t>non adatto al </a:t>
            </a:r>
            <a:r>
              <a:rPr lang="it-IT" sz="1600" b="1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fast </a:t>
            </a:r>
            <a:r>
              <a:rPr lang="it-IT" sz="1600" b="1" noProof="0" dirty="0" err="1">
                <a:solidFill>
                  <a:srgbClr val="76323F"/>
                </a:solidFill>
                <a:cs typeface="Times New Roman" panose="02020603050405020304" pitchFamily="18" charset="0"/>
              </a:rPr>
              <a:t>prototyping</a:t>
            </a:r>
            <a:r>
              <a:rPr lang="it-IT" sz="1600" noProof="0" dirty="0">
                <a:solidFill>
                  <a:srgbClr val="76323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B40A2383-801A-83F6-9203-C1707FECB9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21799" flipH="1">
            <a:off x="2503211" y="2373009"/>
            <a:ext cx="1110886" cy="338554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C18283DD-9E1A-23CC-3591-3CE6DFAF80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95658">
            <a:off x="8307320" y="2280708"/>
            <a:ext cx="1110886" cy="3385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6DA957-733C-B411-7282-23C7A3006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705" y="6356350"/>
            <a:ext cx="1089754" cy="4648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6D0FB5-6C5C-9E7A-B5A3-70BECA25F58F}"/>
              </a:ext>
            </a:extLst>
          </p:cNvPr>
          <p:cNvSpPr txBox="1"/>
          <p:nvPr/>
        </p:nvSpPr>
        <p:spPr>
          <a:xfrm>
            <a:off x="3362954" y="4377705"/>
            <a:ext cx="5311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noProof="0" dirty="0">
                <a:cs typeface="Times New Roman" panose="02020603050405020304" pitchFamily="18" charset="0"/>
              </a:rPr>
              <a:t>SIMULAZIONE FEM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38B953-AD5D-50A3-1A0D-78F39EA3F1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5463199" y="3416565"/>
            <a:ext cx="1110886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2406</Words>
  <Application>Microsoft Office PowerPoint</Application>
  <PresentationFormat>Widescreen</PresentationFormat>
  <Paragraphs>457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Aptos Narrow</vt:lpstr>
      <vt:lpstr>Arial</vt:lpstr>
      <vt:lpstr>Calibri</vt:lpstr>
      <vt:lpstr>Calibri Light</vt:lpstr>
      <vt:lpstr>Cambria Math</vt:lpstr>
      <vt:lpstr>Times New Roman</vt:lpstr>
      <vt:lpstr>Wingdings</vt:lpstr>
      <vt:lpstr>Tema di Office</vt:lpstr>
      <vt:lpstr>Uso di metodologie Deep Learning nella progettazione della ruota di autoveicoli</vt:lpstr>
      <vt:lpstr>Indice</vt:lpstr>
      <vt:lpstr>Indice</vt:lpstr>
      <vt:lpstr>La ruota: un componente di sicurezza</vt:lpstr>
      <vt:lpstr>Indice</vt:lpstr>
      <vt:lpstr>Test di fatica e requisiti</vt:lpstr>
      <vt:lpstr>Test di fatica e requisiti</vt:lpstr>
      <vt:lpstr>Indice</vt:lpstr>
      <vt:lpstr>Obiettivo principale: prevedere il comportamento a fatica</vt:lpstr>
      <vt:lpstr>Indice</vt:lpstr>
      <vt:lpstr>Simulazione FEM</vt:lpstr>
      <vt:lpstr>Simulazione FEM</vt:lpstr>
      <vt:lpstr>Indice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Deep learning: possibile integrazione nel processo di ottimizzazione</vt:lpstr>
      <vt:lpstr>Indice</vt:lpstr>
      <vt:lpstr>Conclusioni e sviluppi futuri</vt:lpstr>
      <vt:lpstr>Grazie per la cortese 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Nicola Bonora</dc:creator>
  <cp:lastModifiedBy>ronco davide</cp:lastModifiedBy>
  <cp:revision>37</cp:revision>
  <dcterms:created xsi:type="dcterms:W3CDTF">2017-02-04T20:07:44Z</dcterms:created>
  <dcterms:modified xsi:type="dcterms:W3CDTF">2025-08-21T10:22:22Z</dcterms:modified>
</cp:coreProperties>
</file>