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0F_3A731B51.xml" ContentType="application/vnd.ms-powerpoint.comments+xml"/>
  <Override PartName="/ppt/notesSlides/notesSlide3.xml" ContentType="application/vnd.openxmlformats-officedocument.presentationml.notesSlide+xml"/>
  <Override PartName="/ppt/comments/modernComment_113_CFDFE0C2.xml" ContentType="application/vnd.ms-powerpoint.comments+xml"/>
  <Override PartName="/ppt/comments/modernComment_110_F68DFB04.xml" ContentType="application/vnd.ms-powerpoint.comments+xml"/>
  <Override PartName="/ppt/comments/modernComment_114_EF021A30.xml" ContentType="application/vnd.ms-powerpoint.comments+xml"/>
  <Override PartName="/ppt/comments/modernComment_111_2DEBA6A5.xml" ContentType="application/vnd.ms-powerpoint.comments+xml"/>
  <Override PartName="/ppt/comments/modernComment_112_C20B88B7.xml" ContentType="application/vnd.ms-powerpoint.comments+xml"/>
  <Override PartName="/ppt/comments/modernComment_108_ED8EF7C4.xml" ContentType="application/vnd.ms-powerpoint.comments+xml"/>
  <Override PartName="/ppt/comments/modernComment_10A_31F3CF2E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0" r:id="rId4"/>
    <p:sldId id="265" r:id="rId5"/>
    <p:sldId id="259" r:id="rId6"/>
    <p:sldId id="260" r:id="rId7"/>
    <p:sldId id="271" r:id="rId8"/>
    <p:sldId id="263" r:id="rId9"/>
    <p:sldId id="275" r:id="rId10"/>
    <p:sldId id="277" r:id="rId11"/>
    <p:sldId id="272" r:id="rId12"/>
    <p:sldId id="276" r:id="rId13"/>
    <p:sldId id="273" r:id="rId14"/>
    <p:sldId id="274" r:id="rId15"/>
    <p:sldId id="264" r:id="rId16"/>
    <p:sldId id="266" r:id="rId17"/>
    <p:sldId id="267" r:id="rId18"/>
    <p:sldId id="278" r:id="rId19"/>
    <p:sldId id="268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A55EE68-5601-823E-2FA9-F6C401E55DEB}" name="Daniele Vanerio" initials="DV" userId="S::daniele.vanerio@caracol-am.com::95ce6b3e-794d-45dd-b08c-5a7cbe5e5cb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323F"/>
    <a:srgbClr val="EACCD2"/>
    <a:srgbClr val="4E4434"/>
    <a:srgbClr val="CD0001"/>
    <a:srgbClr val="FF3D01"/>
    <a:srgbClr val="FF7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39F7BC-4BE5-4BB2-99D2-147AFB9B7D6F}" v="34" dt="2025-09-03T05:18:07.6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268" y="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e Vanerio" userId="95ce6b3e-794d-45dd-b08c-5a7cbe5e5cb0" providerId="ADAL" clId="{810E49DC-09C5-4FE8-8C89-DF9E3304034F}"/>
    <pc:docChg chg="undo custSel modSld">
      <pc:chgData name="Daniele Vanerio" userId="95ce6b3e-794d-45dd-b08c-5a7cbe5e5cb0" providerId="ADAL" clId="{810E49DC-09C5-4FE8-8C89-DF9E3304034F}" dt="2025-09-03T05:18:26.131" v="258" actId="1076"/>
      <pc:docMkLst>
        <pc:docMk/>
      </pc:docMkLst>
      <pc:sldChg chg="modSp mod modCm">
        <pc:chgData name="Daniele Vanerio" userId="95ce6b3e-794d-45dd-b08c-5a7cbe5e5cb0" providerId="ADAL" clId="{810E49DC-09C5-4FE8-8C89-DF9E3304034F}" dt="2025-09-03T04:45:33.453" v="61" actId="113"/>
        <pc:sldMkLst>
          <pc:docMk/>
          <pc:sldMk cId="3616866974" sldId="257"/>
        </pc:sldMkLst>
        <pc:spChg chg="mod">
          <ac:chgData name="Daniele Vanerio" userId="95ce6b3e-794d-45dd-b08c-5a7cbe5e5cb0" providerId="ADAL" clId="{810E49DC-09C5-4FE8-8C89-DF9E3304034F}" dt="2025-09-03T04:45:33.453" v="61" actId="113"/>
          <ac:spMkLst>
            <pc:docMk/>
            <pc:sldMk cId="3616866974" sldId="257"/>
            <ac:spMk id="6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aniele Vanerio" userId="95ce6b3e-794d-45dd-b08c-5a7cbe5e5cb0" providerId="ADAL" clId="{810E49DC-09C5-4FE8-8C89-DF9E3304034F}" dt="2025-09-03T04:44:00.038" v="48" actId="20577"/>
              <pc2:cmMkLst xmlns:pc2="http://schemas.microsoft.com/office/powerpoint/2019/9/main/command">
                <pc:docMk/>
                <pc:sldMk cId="3616866974" sldId="257"/>
                <pc2:cmMk id="{A326133B-645A-4F6A-9F5C-7891516138ED}"/>
              </pc2:cmMkLst>
            </pc226:cmChg>
          </p:ext>
        </pc:extLst>
      </pc:sldChg>
      <pc:sldChg chg="addSp delSp modSp mod modCm">
        <pc:chgData name="Daniele Vanerio" userId="95ce6b3e-794d-45dd-b08c-5a7cbe5e5cb0" providerId="ADAL" clId="{810E49DC-09C5-4FE8-8C89-DF9E3304034F}" dt="2025-09-03T05:01:28.342" v="215" actId="1076"/>
        <pc:sldMkLst>
          <pc:docMk/>
          <pc:sldMk cId="3680837053" sldId="259"/>
        </pc:sldMkLst>
        <pc:spChg chg="mod">
          <ac:chgData name="Daniele Vanerio" userId="95ce6b3e-794d-45dd-b08c-5a7cbe5e5cb0" providerId="ADAL" clId="{810E49DC-09C5-4FE8-8C89-DF9E3304034F}" dt="2025-09-03T05:00:54.494" v="208" actId="1076"/>
          <ac:spMkLst>
            <pc:docMk/>
            <pc:sldMk cId="3680837053" sldId="259"/>
            <ac:spMk id="2" creationId="{4B8ECC7A-7CD9-D94D-8E3D-95CF346C3267}"/>
          </ac:spMkLst>
        </pc:spChg>
        <pc:spChg chg="mod">
          <ac:chgData name="Daniele Vanerio" userId="95ce6b3e-794d-45dd-b08c-5a7cbe5e5cb0" providerId="ADAL" clId="{810E49DC-09C5-4FE8-8C89-DF9E3304034F}" dt="2025-09-03T04:58:50.983" v="201" actId="14100"/>
          <ac:spMkLst>
            <pc:docMk/>
            <pc:sldMk cId="3680837053" sldId="259"/>
            <ac:spMk id="6" creationId="{7F8B3F11-7D17-4FC5-466C-59AEC254ADBC}"/>
          </ac:spMkLst>
        </pc:spChg>
        <pc:picChg chg="add del mod">
          <ac:chgData name="Daniele Vanerio" userId="95ce6b3e-794d-45dd-b08c-5a7cbe5e5cb0" providerId="ADAL" clId="{810E49DC-09C5-4FE8-8C89-DF9E3304034F}" dt="2025-09-03T05:01:00.018" v="209" actId="478"/>
          <ac:picMkLst>
            <pc:docMk/>
            <pc:sldMk cId="3680837053" sldId="259"/>
            <ac:picMk id="1026" creationId="{F3CEF51D-CD98-189B-02B9-082E43F05C9A}"/>
          </ac:picMkLst>
        </pc:picChg>
        <pc:picChg chg="add mod">
          <ac:chgData name="Daniele Vanerio" userId="95ce6b3e-794d-45dd-b08c-5a7cbe5e5cb0" providerId="ADAL" clId="{810E49DC-09C5-4FE8-8C89-DF9E3304034F}" dt="2025-09-03T05:01:28.342" v="215" actId="1076"/>
          <ac:picMkLst>
            <pc:docMk/>
            <pc:sldMk cId="3680837053" sldId="259"/>
            <ac:picMk id="1028" creationId="{16471736-AAE5-C43A-2473-4F53ABAE950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aniele Vanerio" userId="95ce6b3e-794d-45dd-b08c-5a7cbe5e5cb0" providerId="ADAL" clId="{810E49DC-09C5-4FE8-8C89-DF9E3304034F}" dt="2025-09-03T04:58:41.980" v="200" actId="20577"/>
              <pc2:cmMkLst xmlns:pc2="http://schemas.microsoft.com/office/powerpoint/2019/9/main/command">
                <pc:docMk/>
                <pc:sldMk cId="3680837053" sldId="259"/>
                <pc2:cmMk id="{B4AF3FCA-A4AD-42BA-A343-01BB5580D6F1}"/>
              </pc2:cmMkLst>
            </pc226:cmChg>
          </p:ext>
        </pc:extLst>
      </pc:sldChg>
      <pc:sldChg chg="addSp delSp modSp mod">
        <pc:chgData name="Daniele Vanerio" userId="95ce6b3e-794d-45dd-b08c-5a7cbe5e5cb0" providerId="ADAL" clId="{810E49DC-09C5-4FE8-8C89-DF9E3304034F}" dt="2025-09-03T05:07:36.284" v="249" actId="1076"/>
        <pc:sldMkLst>
          <pc:docMk/>
          <pc:sldMk cId="770418341" sldId="273"/>
        </pc:sldMkLst>
        <pc:spChg chg="mod">
          <ac:chgData name="Daniele Vanerio" userId="95ce6b3e-794d-45dd-b08c-5a7cbe5e5cb0" providerId="ADAL" clId="{810E49DC-09C5-4FE8-8C89-DF9E3304034F}" dt="2025-09-03T05:05:05.310" v="229" actId="14100"/>
          <ac:spMkLst>
            <pc:docMk/>
            <pc:sldMk cId="770418341" sldId="273"/>
            <ac:spMk id="6" creationId="{C9F390C1-0622-52FA-E6DC-E576270F7412}"/>
          </ac:spMkLst>
        </pc:spChg>
        <pc:graphicFrameChg chg="mod modGraphic">
          <ac:chgData name="Daniele Vanerio" userId="95ce6b3e-794d-45dd-b08c-5a7cbe5e5cb0" providerId="ADAL" clId="{810E49DC-09C5-4FE8-8C89-DF9E3304034F}" dt="2025-09-03T05:07:13.333" v="247" actId="1076"/>
          <ac:graphicFrameMkLst>
            <pc:docMk/>
            <pc:sldMk cId="770418341" sldId="273"/>
            <ac:graphicFrameMk id="2" creationId="{8D589492-5999-E9B4-737D-F55090ED78F8}"/>
          </ac:graphicFrameMkLst>
        </pc:graphicFrameChg>
        <pc:picChg chg="add mod">
          <ac:chgData name="Daniele Vanerio" userId="95ce6b3e-794d-45dd-b08c-5a7cbe5e5cb0" providerId="ADAL" clId="{810E49DC-09C5-4FE8-8C89-DF9E3304034F}" dt="2025-09-03T05:07:36.284" v="249" actId="1076"/>
          <ac:picMkLst>
            <pc:docMk/>
            <pc:sldMk cId="770418341" sldId="273"/>
            <ac:picMk id="7" creationId="{5CA01A86-CADA-CBF7-C506-0A5F703D1EEB}"/>
          </ac:picMkLst>
        </pc:picChg>
        <pc:picChg chg="add del mod">
          <ac:chgData name="Daniele Vanerio" userId="95ce6b3e-794d-45dd-b08c-5a7cbe5e5cb0" providerId="ADAL" clId="{810E49DC-09C5-4FE8-8C89-DF9E3304034F}" dt="2025-09-03T05:06:51.986" v="241" actId="478"/>
          <ac:picMkLst>
            <pc:docMk/>
            <pc:sldMk cId="770418341" sldId="273"/>
            <ac:picMk id="3074" creationId="{E059E6EF-F5E6-B77A-4D45-3A19CD1B5996}"/>
          </ac:picMkLst>
        </pc:picChg>
      </pc:sldChg>
      <pc:sldChg chg="addSp delSp modSp mod">
        <pc:chgData name="Daniele Vanerio" userId="95ce6b3e-794d-45dd-b08c-5a7cbe5e5cb0" providerId="ADAL" clId="{810E49DC-09C5-4FE8-8C89-DF9E3304034F}" dt="2025-09-03T05:18:26.131" v="258" actId="1076"/>
        <pc:sldMkLst>
          <pc:docMk/>
          <pc:sldMk cId="4009892400" sldId="276"/>
        </pc:sldMkLst>
        <pc:spChg chg="add del">
          <ac:chgData name="Daniele Vanerio" userId="95ce6b3e-794d-45dd-b08c-5a7cbe5e5cb0" providerId="ADAL" clId="{810E49DC-09C5-4FE8-8C89-DF9E3304034F}" dt="2025-09-03T05:02:21.751" v="219" actId="478"/>
          <ac:spMkLst>
            <pc:docMk/>
            <pc:sldMk cId="4009892400" sldId="276"/>
            <ac:spMk id="3" creationId="{BC6784D8-4D3A-FF0D-7FDC-2C3527AEA3A3}"/>
          </ac:spMkLst>
        </pc:spChg>
        <pc:spChg chg="mod">
          <ac:chgData name="Daniele Vanerio" userId="95ce6b3e-794d-45dd-b08c-5a7cbe5e5cb0" providerId="ADAL" clId="{810E49DC-09C5-4FE8-8C89-DF9E3304034F}" dt="2025-09-03T05:03:22.319" v="226" actId="14100"/>
          <ac:spMkLst>
            <pc:docMk/>
            <pc:sldMk cId="4009892400" sldId="276"/>
            <ac:spMk id="6" creationId="{FB4AEF4A-46F0-87DA-8D74-8235231C40E7}"/>
          </ac:spMkLst>
        </pc:spChg>
        <pc:graphicFrameChg chg="mod modGraphic">
          <ac:chgData name="Daniele Vanerio" userId="95ce6b3e-794d-45dd-b08c-5a7cbe5e5cb0" providerId="ADAL" clId="{810E49DC-09C5-4FE8-8C89-DF9E3304034F}" dt="2025-09-03T05:18:26.131" v="258" actId="1076"/>
          <ac:graphicFrameMkLst>
            <pc:docMk/>
            <pc:sldMk cId="4009892400" sldId="276"/>
            <ac:graphicFrameMk id="2" creationId="{5C7C28ED-DDD0-F75D-C4CA-160713C27566}"/>
          </ac:graphicFrameMkLst>
        </pc:graphicFrameChg>
        <pc:picChg chg="add mod">
          <ac:chgData name="Daniele Vanerio" userId="95ce6b3e-794d-45dd-b08c-5a7cbe5e5cb0" providerId="ADAL" clId="{810E49DC-09C5-4FE8-8C89-DF9E3304034F}" dt="2025-09-03T05:18:07.675" v="257" actId="1076"/>
          <ac:picMkLst>
            <pc:docMk/>
            <pc:sldMk cId="4009892400" sldId="276"/>
            <ac:picMk id="2052" creationId="{7C86D429-80FF-737C-B1D8-FB16FF3B46C6}"/>
          </ac:picMkLst>
        </pc:picChg>
      </pc:sldChg>
    </pc:docChg>
  </pc:docChgLst>
  <pc:docChgLst>
    <pc:chgData name="Daniele Vanerio" userId="95ce6b3e-794d-45dd-b08c-5a7cbe5e5cb0" providerId="ADAL" clId="{6190A378-424B-44F9-85FE-9D6286DA530E}"/>
    <pc:docChg chg="undo redo custSel addSld delSld modSld sldOrd">
      <pc:chgData name="Daniele Vanerio" userId="95ce6b3e-794d-45dd-b08c-5a7cbe5e5cb0" providerId="ADAL" clId="{6190A378-424B-44F9-85FE-9D6286DA530E}" dt="2025-07-31T16:33:17.096" v="5965" actId="20577"/>
      <pc:docMkLst>
        <pc:docMk/>
      </pc:docMkLst>
      <pc:sldChg chg="addSp modSp mod">
        <pc:chgData name="Daniele Vanerio" userId="95ce6b3e-794d-45dd-b08c-5a7cbe5e5cb0" providerId="ADAL" clId="{6190A378-424B-44F9-85FE-9D6286DA530E}" dt="2025-07-31T16:33:17.096" v="5965" actId="20577"/>
        <pc:sldMkLst>
          <pc:docMk/>
          <pc:sldMk cId="4122583626" sldId="256"/>
        </pc:sldMkLst>
      </pc:sldChg>
      <pc:sldChg chg="addSp delSp modSp mod">
        <pc:chgData name="Daniele Vanerio" userId="95ce6b3e-794d-45dd-b08c-5a7cbe5e5cb0" providerId="ADAL" clId="{6190A378-424B-44F9-85FE-9D6286DA530E}" dt="2025-07-30T13:07:40.910" v="4425" actId="1076"/>
        <pc:sldMkLst>
          <pc:docMk/>
          <pc:sldMk cId="3616866974" sldId="257"/>
        </pc:sldMkLst>
      </pc:sldChg>
      <pc:sldChg chg="modSp del mod">
        <pc:chgData name="Daniele Vanerio" userId="95ce6b3e-794d-45dd-b08c-5a7cbe5e5cb0" providerId="ADAL" clId="{6190A378-424B-44F9-85FE-9D6286DA530E}" dt="2025-07-27T07:42:29.082" v="833" actId="2696"/>
        <pc:sldMkLst>
          <pc:docMk/>
          <pc:sldMk cId="4191535593" sldId="258"/>
        </pc:sldMkLst>
      </pc:sldChg>
      <pc:sldChg chg="addSp modSp add mod">
        <pc:chgData name="Daniele Vanerio" userId="95ce6b3e-794d-45dd-b08c-5a7cbe5e5cb0" providerId="ADAL" clId="{6190A378-424B-44F9-85FE-9D6286DA530E}" dt="2025-07-31T15:06:16.026" v="5736" actId="1076"/>
        <pc:sldMkLst>
          <pc:docMk/>
          <pc:sldMk cId="3680837053" sldId="259"/>
        </pc:sldMkLst>
      </pc:sldChg>
      <pc:sldChg chg="addSp delSp modSp add mod">
        <pc:chgData name="Daniele Vanerio" userId="95ce6b3e-794d-45dd-b08c-5a7cbe5e5cb0" providerId="ADAL" clId="{6190A378-424B-44F9-85FE-9D6286DA530E}" dt="2025-07-28T19:11:07.530" v="2462" actId="1076"/>
        <pc:sldMkLst>
          <pc:docMk/>
          <pc:sldMk cId="1933589240" sldId="260"/>
        </pc:sldMkLst>
      </pc:sldChg>
      <pc:sldChg chg="addSp modSp add del mod">
        <pc:chgData name="Daniele Vanerio" userId="95ce6b3e-794d-45dd-b08c-5a7cbe5e5cb0" providerId="ADAL" clId="{6190A378-424B-44F9-85FE-9D6286DA530E}" dt="2025-07-28T19:32:05.952" v="2617" actId="2696"/>
        <pc:sldMkLst>
          <pc:docMk/>
          <pc:sldMk cId="3509599494" sldId="261"/>
        </pc:sldMkLst>
      </pc:sldChg>
      <pc:sldChg chg="modSp add del mod">
        <pc:chgData name="Daniele Vanerio" userId="95ce6b3e-794d-45dd-b08c-5a7cbe5e5cb0" providerId="ADAL" clId="{6190A378-424B-44F9-85FE-9D6286DA530E}" dt="2025-07-30T09:23:13.197" v="4202" actId="2696"/>
        <pc:sldMkLst>
          <pc:docMk/>
          <pc:sldMk cId="384561723" sldId="262"/>
        </pc:sldMkLst>
      </pc:sldChg>
      <pc:sldChg chg="addSp delSp modSp add mod modNotesTx">
        <pc:chgData name="Daniele Vanerio" userId="95ce6b3e-794d-45dd-b08c-5a7cbe5e5cb0" providerId="ADAL" clId="{6190A378-424B-44F9-85FE-9D6286DA530E}" dt="2025-07-30T14:39:53.112" v="5091" actId="20577"/>
        <pc:sldMkLst>
          <pc:docMk/>
          <pc:sldMk cId="3271716218" sldId="263"/>
        </pc:sldMkLst>
      </pc:sldChg>
      <pc:sldChg chg="addSp delSp modSp add mod">
        <pc:chgData name="Daniele Vanerio" userId="95ce6b3e-794d-45dd-b08c-5a7cbe5e5cb0" providerId="ADAL" clId="{6190A378-424B-44F9-85FE-9D6286DA530E}" dt="2025-07-31T15:19:26.261" v="5875" actId="1036"/>
        <pc:sldMkLst>
          <pc:docMk/>
          <pc:sldMk cId="3985569732" sldId="264"/>
        </pc:sldMkLst>
      </pc:sldChg>
      <pc:sldChg chg="addSp delSp modSp add mod ord">
        <pc:chgData name="Daniele Vanerio" userId="95ce6b3e-794d-45dd-b08c-5a7cbe5e5cb0" providerId="ADAL" clId="{6190A378-424B-44F9-85FE-9D6286DA530E}" dt="2025-07-30T14:36:58.355" v="5062" actId="1035"/>
        <pc:sldMkLst>
          <pc:docMk/>
          <pc:sldMk cId="996693948" sldId="265"/>
        </pc:sldMkLst>
      </pc:sldChg>
      <pc:sldChg chg="addSp delSp modSp add mod">
        <pc:chgData name="Daniele Vanerio" userId="95ce6b3e-794d-45dd-b08c-5a7cbe5e5cb0" providerId="ADAL" clId="{6190A378-424B-44F9-85FE-9D6286DA530E}" dt="2025-07-30T10:11:50.284" v="4421" actId="113"/>
        <pc:sldMkLst>
          <pc:docMk/>
          <pc:sldMk cId="838061870" sldId="266"/>
        </pc:sldMkLst>
      </pc:sldChg>
      <pc:sldChg chg="modSp add mod">
        <pc:chgData name="Daniele Vanerio" userId="95ce6b3e-794d-45dd-b08c-5a7cbe5e5cb0" providerId="ADAL" clId="{6190A378-424B-44F9-85FE-9D6286DA530E}" dt="2025-07-31T15:55:50.064" v="5887" actId="115"/>
        <pc:sldMkLst>
          <pc:docMk/>
          <pc:sldMk cId="1395283516" sldId="267"/>
        </pc:sldMkLst>
      </pc:sldChg>
      <pc:sldChg chg="addSp delSp modSp add mod ord modShow">
        <pc:chgData name="Daniele Vanerio" userId="95ce6b3e-794d-45dd-b08c-5a7cbe5e5cb0" providerId="ADAL" clId="{6190A378-424B-44F9-85FE-9D6286DA530E}" dt="2025-07-28T19:32:34.429" v="2619"/>
        <pc:sldMkLst>
          <pc:docMk/>
          <pc:sldMk cId="2298997280" sldId="268"/>
        </pc:sldMkLst>
      </pc:sldChg>
      <pc:sldChg chg="add del">
        <pc:chgData name="Daniele Vanerio" userId="95ce6b3e-794d-45dd-b08c-5a7cbe5e5cb0" providerId="ADAL" clId="{6190A378-424B-44F9-85FE-9D6286DA530E}" dt="2025-07-28T11:16:05.510" v="2237" actId="2696"/>
        <pc:sldMkLst>
          <pc:docMk/>
          <pc:sldMk cId="101926911" sldId="269"/>
        </pc:sldMkLst>
      </pc:sldChg>
      <pc:sldChg chg="addSp delSp modSp add mod">
        <pc:chgData name="Daniele Vanerio" userId="95ce6b3e-794d-45dd-b08c-5a7cbe5e5cb0" providerId="ADAL" clId="{6190A378-424B-44F9-85FE-9D6286DA530E}" dt="2025-07-30T09:24:31.262" v="4211" actId="20577"/>
        <pc:sldMkLst>
          <pc:docMk/>
          <pc:sldMk cId="3464796865" sldId="270"/>
        </pc:sldMkLst>
      </pc:sldChg>
      <pc:sldChg chg="addSp delSp modSp add mod modNotesTx">
        <pc:chgData name="Daniele Vanerio" userId="95ce6b3e-794d-45dd-b08c-5a7cbe5e5cb0" providerId="ADAL" clId="{6190A378-424B-44F9-85FE-9D6286DA530E}" dt="2025-07-30T08:30:03.595" v="2893" actId="20577"/>
        <pc:sldMkLst>
          <pc:docMk/>
          <pc:sldMk cId="980622161" sldId="271"/>
        </pc:sldMkLst>
      </pc:sldChg>
      <pc:sldChg chg="addSp delSp modSp add mod modCm">
        <pc:chgData name="Daniele Vanerio" userId="95ce6b3e-794d-45dd-b08c-5a7cbe5e5cb0" providerId="ADAL" clId="{6190A378-424B-44F9-85FE-9D6286DA530E}" dt="2025-07-31T16:17:53.750" v="5954" actId="20577"/>
        <pc:sldMkLst>
          <pc:docMk/>
          <pc:sldMk cId="4136499972" sldId="27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aniele Vanerio" userId="95ce6b3e-794d-45dd-b08c-5a7cbe5e5cb0" providerId="ADAL" clId="{6190A378-424B-44F9-85FE-9D6286DA530E}" dt="2025-07-31T16:15:40.986" v="5927" actId="20577"/>
              <pc2:cmMkLst xmlns:pc2="http://schemas.microsoft.com/office/powerpoint/2019/9/main/command">
                <pc:docMk/>
                <pc:sldMk cId="4136499972" sldId="272"/>
                <pc2:cmMk id="{F0708E30-C353-40F6-8A96-EB57D8706B44}"/>
              </pc2:cmMkLst>
            </pc226:cmChg>
          </p:ext>
        </pc:extLst>
      </pc:sldChg>
      <pc:sldChg chg="modSp add mod">
        <pc:chgData name="Daniele Vanerio" userId="95ce6b3e-794d-45dd-b08c-5a7cbe5e5cb0" providerId="ADAL" clId="{6190A378-424B-44F9-85FE-9D6286DA530E}" dt="2025-07-31T16:19:28.216" v="5955" actId="20577"/>
        <pc:sldMkLst>
          <pc:docMk/>
          <pc:sldMk cId="770418341" sldId="273"/>
        </pc:sldMkLst>
      </pc:sldChg>
      <pc:sldChg chg="addSp delSp modSp add mod">
        <pc:chgData name="Daniele Vanerio" userId="95ce6b3e-794d-45dd-b08c-5a7cbe5e5cb0" providerId="ADAL" clId="{6190A378-424B-44F9-85FE-9D6286DA530E}" dt="2025-07-30T09:16:23.989" v="3554" actId="1076"/>
        <pc:sldMkLst>
          <pc:docMk/>
          <pc:sldMk cId="3255535799" sldId="274"/>
        </pc:sldMkLst>
      </pc:sldChg>
      <pc:sldChg chg="addSp delSp modSp add mod">
        <pc:chgData name="Daniele Vanerio" userId="95ce6b3e-794d-45dd-b08c-5a7cbe5e5cb0" providerId="ADAL" clId="{6190A378-424B-44F9-85FE-9D6286DA530E}" dt="2025-07-30T15:22:09.673" v="5475" actId="207"/>
        <pc:sldMkLst>
          <pc:docMk/>
          <pc:sldMk cId="3487555778" sldId="275"/>
        </pc:sldMkLst>
      </pc:sldChg>
      <pc:sldChg chg="modSp add mod">
        <pc:chgData name="Daniele Vanerio" userId="95ce6b3e-794d-45dd-b08c-5a7cbe5e5cb0" providerId="ADAL" clId="{6190A378-424B-44F9-85FE-9D6286DA530E}" dt="2025-07-30T09:53:44.106" v="4271"/>
        <pc:sldMkLst>
          <pc:docMk/>
          <pc:sldMk cId="4009892400" sldId="276"/>
        </pc:sldMkLst>
      </pc:sldChg>
      <pc:sldChg chg="addSp delSp modSp add mod ord">
        <pc:chgData name="Daniele Vanerio" userId="95ce6b3e-794d-45dd-b08c-5a7cbe5e5cb0" providerId="ADAL" clId="{6190A378-424B-44F9-85FE-9D6286DA530E}" dt="2025-07-31T16:09:56.533" v="5917" actId="20577"/>
        <pc:sldMkLst>
          <pc:docMk/>
          <pc:sldMk cId="2289832777" sldId="277"/>
        </pc:sldMkLst>
      </pc:sldChg>
      <pc:sldChg chg="delSp modSp add mod ord">
        <pc:chgData name="Daniele Vanerio" userId="95ce6b3e-794d-45dd-b08c-5a7cbe5e5cb0" providerId="ADAL" clId="{6190A378-424B-44F9-85FE-9D6286DA530E}" dt="2025-07-30T09:51:06.943" v="4246" actId="1076"/>
        <pc:sldMkLst>
          <pc:docMk/>
          <pc:sldMk cId="2478880616" sldId="278"/>
        </pc:sldMkLst>
      </pc:sldChg>
    </pc:docChg>
  </pc:docChgLst>
</pc:chgInfo>
</file>

<file path=ppt/comments/modernComment_108_ED8EF7C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0ACB756-51CD-44DD-A829-C4858191D657}" authorId="{AA55EE68-5601-823E-2FA9-F6C401E55DEB}" created="2025-07-31T16:25:34.08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985569732" sldId="264"/>
      <ac:spMk id="6" creationId="{13FD2F5A-79D2-B829-2D8A-F4109FC46322}"/>
      <ac:txMk cp="0" len="108">
        <ac:context len="647" hash="596115716"/>
      </ac:txMk>
    </ac:txMkLst>
    <p188:pos x="10401300" y="270849"/>
    <p188:txBody>
      <a:bodyPr/>
      <a:lstStyle/>
      <a:p>
        <a:r>
          <a:rPr lang="it-IT"/>
          <a:t>Sum up anche delle concludioni rispetto ai risultati ottenuti anche sugli altri test eseguiti </a:t>
        </a:r>
      </a:p>
    </p188:txBody>
  </p188:cm>
</p188:cmLst>
</file>

<file path=ppt/comments/modernComment_10A_31F3CF2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0861C64-D360-4445-98FF-F2F83578C61E}" authorId="{AA55EE68-5601-823E-2FA9-F6C401E55DEB}" created="2025-07-30T10:02:48.913">
    <pc:sldMkLst xmlns:pc="http://schemas.microsoft.com/office/powerpoint/2013/main/command">
      <pc:docMk/>
      <pc:sldMk cId="838061870" sldId="266"/>
    </pc:sldMkLst>
    <p188:txBody>
      <a:bodyPr/>
      <a:lstStyle/>
      <a:p>
        <a:r>
          <a:rPr lang="it-IT"/>
          <a:t>Ancora da rivedere, vorrei presentare almeno qualche risultato numerico</a:t>
        </a:r>
      </a:p>
    </p188:txBody>
  </p188:cm>
</p188:cmLst>
</file>

<file path=ppt/comments/modernComment_10F_3A731B5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72873C8-6EB4-4DAE-9339-B7433BB77632}" authorId="{AA55EE68-5601-823E-2FA9-F6C401E55DEB}" created="2025-07-31T16:02:53.59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980622161" sldId="271"/>
      <ac:spMk id="16" creationId="{DDEBF6C5-CC8C-0E75-48C6-41EDD0FE818B}"/>
    </ac:deMkLst>
    <p188:txBody>
      <a:bodyPr/>
      <a:lstStyle/>
      <a:p>
        <a:r>
          <a:rPr lang="it-IT"/>
          <a:t>Courtesy of impct</a:t>
        </a:r>
      </a:p>
    </p188:txBody>
  </p188:cm>
  <p188:cm id="{F944B529-3A8F-4BBA-A236-8A6EAB5D3726}" authorId="{AA55EE68-5601-823E-2FA9-F6C401E55DEB}" created="2025-07-31T16:03:15.30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980622161" sldId="271"/>
      <ac:graphicFrameMk id="26" creationId="{99C18EAB-DC1D-6404-2541-CA593E7DD565}"/>
      <ac:tblMk/>
      <ac:tcMk rowId="1654977825" colId="825629392"/>
      <ac:txMk cp="0" len="17">
        <ac:context len="18" hash="4195452156"/>
      </ac:txMk>
    </ac:txMkLst>
    <p188:pos x="9577165" y="271097"/>
    <p188:txBody>
      <a:bodyPr/>
      <a:lstStyle/>
      <a:p>
        <a:r>
          <a:rPr lang="it-IT"/>
          <a:t>Includere motivazione per on sono stati investigati</a:t>
        </a:r>
      </a:p>
    </p188:txBody>
  </p188:cm>
  <p188:cm id="{376308BF-1AAD-413A-B05C-37CA4B606018}" authorId="{AA55EE68-5601-823E-2FA9-F6C401E55DEB}" created="2025-07-31T16:04:08.20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980622161" sldId="271"/>
      <ac:picMk id="18" creationId="{F98D073B-E8FA-F453-EC8F-95718673104D}"/>
    </ac:deMkLst>
    <p188:txBody>
      <a:bodyPr/>
      <a:lstStyle/>
      <a:p>
        <a:r>
          <a:rPr lang="it-IT"/>
          <a:t>Includere materiali polimerici</a:t>
        </a:r>
      </a:p>
    </p188:txBody>
  </p188:cm>
</p188:cmLst>
</file>

<file path=ppt/comments/modernComment_110_F68DFB0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0708E30-C353-40F6-8A96-EB57D8706B44}" authorId="{AA55EE68-5601-823E-2FA9-F6C401E55DEB}" created="2025-07-31T16:14:33.20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136499972" sldId="272"/>
      <ac:spMk id="6" creationId="{2A56247A-8D85-35A0-0C88-EAC4258C826B}"/>
      <ac:txMk cp="105">
        <ac:context len="351" hash="579805892"/>
      </ac:txMk>
    </ac:txMkLst>
    <p188:pos x="2219325" y="872067"/>
    <p188:txBody>
      <a:bodyPr/>
      <a:lstStyle/>
      <a:p>
        <a:r>
          <a:rPr lang="it-IT"/>
          <a:t>Formula w/h</a:t>
        </a:r>
      </a:p>
    </p188:txBody>
  </p188:cm>
</p188:cmLst>
</file>

<file path=ppt/comments/modernComment_111_2DEBA6A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FE17234-35C6-4163-9FC5-175F877B547C}" authorId="{AA55EE68-5601-823E-2FA9-F6C401E55DEB}" created="2025-09-02T14:31:55.20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770418341" sldId="273"/>
      <ac:spMk id="5" creationId="{BC34FACB-7C0E-B480-757A-79960920F822}"/>
      <ac:txMk cp="0" len="52">
        <ac:context len="53" hash="201171711"/>
      </ac:txMk>
    </ac:txMkLst>
    <p188:pos x="7355114" y="338818"/>
    <p188:replyLst>
      <p188:reply id="{F29C51A2-DCD8-4170-88DE-A89D7A89D7AE}" authorId="{AA55EE68-5601-823E-2FA9-F6C401E55DEB}" created="2025-09-02T14:32:46.904">
        <p188:txBody>
          <a:bodyPr/>
          <a:lstStyle/>
          <a:p>
            <a:r>
              <a:rPr lang="it-IT"/>
              <a:t>Cerca conduttività substrato</a:t>
            </a:r>
          </a:p>
        </p188:txBody>
      </p188:reply>
    </p188:replyLst>
    <p188:txBody>
      <a:bodyPr/>
      <a:lstStyle/>
      <a:p>
        <a:r>
          <a:rPr lang="it-IT"/>
          <a:t>Aggiungere foto</a:t>
        </a:r>
      </a:p>
    </p188:txBody>
  </p188:cm>
</p188:cmLst>
</file>

<file path=ppt/comments/modernComment_112_C20B88B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D246F4F-E720-405D-B85B-FD2DC2200663}" authorId="{AA55EE68-5601-823E-2FA9-F6C401E55DEB}" created="2025-07-31T16:22:31.16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55535799" sldId="274"/>
      <ac:graphicFrameMk id="3" creationId="{3239F59B-FB4E-1912-883F-6198C158F015}"/>
      <ac:tblMk/>
      <ac:tcMk rowId="1719301647" colId="999589045"/>
      <ac:txMk cp="0" len="1">
        <ac:context len="2" hash="1498"/>
      </ac:txMk>
    </ac:txMkLst>
    <p188:pos x="5020732" y="2385566"/>
    <p188:txBody>
      <a:bodyPr/>
      <a:lstStyle/>
      <a:p>
        <a:r>
          <a:rPr lang="it-IT"/>
          <a:t>Asterisco solo un cmapione</a:t>
        </a:r>
      </a:p>
    </p188:txBody>
  </p188:cm>
</p188:cmLst>
</file>

<file path=ppt/comments/modernComment_113_CFDFE0C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EE5F086-F2F0-44F6-AA25-B3E18D909635}" authorId="{AA55EE68-5601-823E-2FA9-F6C401E55DEB}" created="2025-07-31T16:07:11.11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487555778" sldId="275"/>
      <ac:spMk id="8" creationId="{8A52F08B-8975-2F49-B047-0041478E2DCF}"/>
    </ac:deMkLst>
    <p188:txBody>
      <a:bodyPr/>
      <a:lstStyle/>
      <a:p>
        <a:r>
          <a:rPr lang="it-IT"/>
          <a:t>Mettere per ogni immaginina e sezione la stessa immaginina nelle prissime slide per abbellire le slide e faciitare la comprensione immediata al lettore</a:t>
        </a:r>
      </a:p>
    </p188:txBody>
  </p188:cm>
</p188:cmLst>
</file>

<file path=ppt/comments/modernComment_114_EF021A3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99EBC92-C945-4A81-ADFB-3FB99B21C9DD}" authorId="{AA55EE68-5601-823E-2FA9-F6C401E55DEB}" created="2025-09-02T14:31:43.75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009892400" sldId="276"/>
      <ac:spMk id="5" creationId="{28469DF1-6AEA-E60F-BBB0-37DE29721AAD}"/>
      <ac:txMk cp="0" len="41">
        <ac:context len="42" hash="346100392"/>
      </ac:txMk>
    </ac:txMkLst>
    <p188:pos x="6193971" y="338818"/>
    <p188:txBody>
      <a:bodyPr/>
      <a:lstStyle/>
      <a:p>
        <a:r>
          <a:rPr lang="it-IT"/>
          <a:t>Aggiungere foto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6030E-E6A6-4E46-A9B2-627BD01FF2A0}" type="datetimeFigureOut">
              <a:rPr lang="it-IT" smtClean="0"/>
              <a:t>02/09/2025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1F4EF-1E27-46A9-8EEE-7BE6F71B11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7757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1F4EF-1E27-46A9-8EEE-7BE6F71B11D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6067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Substrati CFR-PC prodotti via LFAM (DAHLTRAM® C-250CF)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/>
              <a:t>Commercially</a:t>
            </a:r>
            <a:r>
              <a:rPr lang="it-IT" dirty="0"/>
              <a:t> pure </a:t>
            </a:r>
            <a:r>
              <a:rPr lang="it-IT" dirty="0" err="1"/>
              <a:t>aluminum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1F4EF-1E27-46A9-8EEE-7BE6F71B11D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0139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/>
              <a:t>Non è stato possibile identificare trend chiari e univoci tra parametri di processo e proprietà finali del rivestimento ma è comunque stato possibile ottenere dati quantitativi significativi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/>
              <a:t>Sample 1 (ID8) 10bar 250°C – Sample 2 15bar, 300°C – Sample 3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1F4EF-1E27-46A9-8EEE-7BE6F71B11D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62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3BD4-015F-4D13-ADBC-ED10F1691ABD}" type="datetime1">
              <a:rPr lang="it-IT" smtClean="0"/>
              <a:t>02/09/2025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A035-84A9-4BD7-ABC5-06E7CF7986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1510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DA75-F670-48BD-94E4-9FA8F4525570}" type="datetime1">
              <a:rPr lang="it-IT" smtClean="0"/>
              <a:t>02/09/2025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A035-84A9-4BD7-ABC5-06E7CF7986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7447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CF80-022D-4967-9236-95F71AAEE273}" type="datetime1">
              <a:rPr lang="it-IT" smtClean="0"/>
              <a:t>02/09/2025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A035-84A9-4BD7-ABC5-06E7CF7986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857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6323F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06B214-C8AC-42EC-927E-9025A751B483}" type="datetime1">
              <a:rPr lang="it-IT" smtClean="0"/>
              <a:t>02/09/2025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/>
              <a:t>AIAS2025 | 3-6 Settembre | Firenze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D8A035-84A9-4BD7-ABC5-06E7CF798650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133" y="487362"/>
            <a:ext cx="1608667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7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solidFill>
          <a:srgbClr val="7632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F8E881-2BFA-4F9A-ACE0-F08E4686AA69}" type="datetime1">
              <a:rPr lang="it-IT" smtClean="0"/>
              <a:t>02/09/2025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AIAS2025 | 3-6 Settembre | Firenze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D8A035-84A9-4BD7-ABC5-06E7CF798650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512762"/>
            <a:ext cx="2070314" cy="62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4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6323F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8EF9BE-C27F-4B28-9FEE-89F0581CFE22}" type="datetime1">
              <a:rPr lang="it-IT" smtClean="0"/>
              <a:t>02/09/2025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/>
              <a:t>AIAS2025 | 3-6 Settembre | Firenze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D8A035-84A9-4BD7-ABC5-06E7CF798650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133" y="487362"/>
            <a:ext cx="1608667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6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BE23-741C-4789-A370-E44D8DEBF196}" type="datetime1">
              <a:rPr lang="it-IT" smtClean="0"/>
              <a:t>02/09/2025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A035-84A9-4BD7-ABC5-06E7CF7986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666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82AA-2FA6-4F85-8EEC-739883023554}" type="datetime1">
              <a:rPr lang="it-IT" smtClean="0"/>
              <a:t>02/09/2025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A035-84A9-4BD7-ABC5-06E7CF7986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1402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5FFE-9CA1-4DF7-97C6-2F6D2CC5EF8A}" type="datetime1">
              <a:rPr lang="it-IT" smtClean="0"/>
              <a:t>02/09/2025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A035-84A9-4BD7-ABC5-06E7CF7986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0817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2BB9-69D5-4BB2-91A9-60E7DE3F0948}" type="datetime1">
              <a:rPr lang="it-IT" smtClean="0"/>
              <a:t>02/09/2025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A035-84A9-4BD7-ABC5-06E7CF7986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901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A040B-E189-412C-BA2C-ABAC92C12637}" type="datetime1">
              <a:rPr lang="it-IT" smtClean="0"/>
              <a:t>02/09/2025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A035-84A9-4BD7-ABC5-06E7CF7986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626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906933" cy="727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185333"/>
            <a:ext cx="10515600" cy="4991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678C3-7E30-44F3-ABC9-D82FFA1AAE48}" type="datetime1">
              <a:rPr lang="it-IT" smtClean="0"/>
              <a:t>02/09/2025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AIAS2025 | 3-6 Settembre | Firenze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8A035-84A9-4BD7-ABC5-06E7CF798650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1134531"/>
            <a:ext cx="10515600" cy="0"/>
          </a:xfrm>
          <a:prstGeom prst="line">
            <a:avLst/>
          </a:prstGeom>
          <a:ln w="19050">
            <a:solidFill>
              <a:srgbClr val="76323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 userDrawn="1"/>
        </p:nvCxnSpPr>
        <p:spPr>
          <a:xfrm>
            <a:off x="838200" y="6270100"/>
            <a:ext cx="10515600" cy="0"/>
          </a:xfrm>
          <a:prstGeom prst="line">
            <a:avLst/>
          </a:prstGeom>
          <a:ln w="19050">
            <a:solidFill>
              <a:srgbClr val="76323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07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microsoft.com/office/2018/10/relationships/comments" Target="../comments/modernComment_110_F68DFB0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microsoft.com/office/2018/10/relationships/comments" Target="../comments/modernComment_114_EF021A3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microsoft.com/office/2018/10/relationships/comments" Target="../comments/modernComment_111_2DEBA6A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microsoft.com/office/2018/10/relationships/comments" Target="../comments/modernComment_112_C20B88B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8_ED8EF7C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microsoft.com/office/2018/10/relationships/comments" Target="../comments/modernComment_10A_31F3CF2E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7/s40964-024-00771-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F_3A731B5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microsoft.com/office/2018/10/relationships/comments" Target="../comments/modernComment_113_CFDFE0C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831850" y="1739900"/>
            <a:ext cx="10515600" cy="2524125"/>
          </a:xfrm>
        </p:spPr>
        <p:txBody>
          <a:bodyPr>
            <a:normAutofit/>
          </a:bodyPr>
          <a:lstStyle/>
          <a:p>
            <a:r>
              <a:rPr lang="it-IT" sz="5400" dirty="0"/>
              <a:t>Verso una tecnica ibrida di manifattura additiva di grandi dimensioni composito-metallo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831850" y="4754563"/>
            <a:ext cx="10515600" cy="1500187"/>
          </a:xfrm>
        </p:spPr>
        <p:txBody>
          <a:bodyPr/>
          <a:lstStyle/>
          <a:p>
            <a:r>
              <a:rPr lang="it-IT" sz="2000" dirty="0"/>
              <a:t>Daniele Vanerio</a:t>
            </a:r>
            <a:r>
              <a:rPr lang="it-IT" sz="2000" baseline="30000" dirty="0"/>
              <a:t>1,2</a:t>
            </a:r>
            <a:r>
              <a:rPr lang="it-IT" sz="2000" dirty="0"/>
              <a:t>, Magesh Kumaravel</a:t>
            </a:r>
            <a:r>
              <a:rPr lang="it-IT" sz="2000" baseline="30000" dirty="0"/>
              <a:t>1</a:t>
            </a:r>
            <a:r>
              <a:rPr lang="it-IT" sz="2000" dirty="0"/>
              <a:t>, Reza Dabarzani</a:t>
            </a:r>
            <a:r>
              <a:rPr lang="it-IT" sz="2000" baseline="30000" dirty="0"/>
              <a:t>1</a:t>
            </a:r>
            <a:r>
              <a:rPr lang="it-IT" sz="2000" dirty="0"/>
              <a:t>,</a:t>
            </a:r>
            <a:r>
              <a:rPr lang="it-IT" sz="2000" baseline="30000" dirty="0"/>
              <a:t> </a:t>
            </a:r>
            <a:r>
              <a:rPr lang="it-IT" sz="2000" dirty="0"/>
              <a:t>Mario Guagliano</a:t>
            </a:r>
            <a:r>
              <a:rPr lang="it-IT" sz="2000" baseline="30000" dirty="0"/>
              <a:t>1</a:t>
            </a:r>
            <a:r>
              <a:rPr lang="it-IT" sz="2000" dirty="0"/>
              <a:t>, Sara Bagherifard</a:t>
            </a:r>
            <a:r>
              <a:rPr lang="it-IT" sz="2000" baseline="30000" dirty="0"/>
              <a:t>1</a:t>
            </a:r>
          </a:p>
          <a:p>
            <a:r>
              <a:rPr lang="it-IT" sz="2000" dirty="0"/>
              <a:t> </a:t>
            </a:r>
            <a:endParaRPr lang="it-IT" sz="1800" dirty="0"/>
          </a:p>
          <a:p>
            <a:r>
              <a:rPr lang="it-IT" sz="1800" baseline="30000" dirty="0"/>
              <a:t>1 </a:t>
            </a:r>
            <a:r>
              <a:rPr lang="it-IT" sz="1800" dirty="0"/>
              <a:t>Politecnico di Milano				</a:t>
            </a:r>
            <a:r>
              <a:rPr lang="it-IT" sz="1800" baseline="30000" dirty="0"/>
              <a:t>2 </a:t>
            </a:r>
            <a:r>
              <a:rPr lang="it-IT" sz="1800" dirty="0"/>
              <a:t>Caracol AM</a:t>
            </a:r>
          </a:p>
          <a:p>
            <a:endParaRPr lang="it-IT" sz="1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  <a:endParaRPr lang="it-IT" dirty="0"/>
          </a:p>
        </p:txBody>
      </p:sp>
      <p:pic>
        <p:nvPicPr>
          <p:cNvPr id="1026" name="Picture 2" descr="Chi siamo - Fondazione Politecnico">
            <a:extLst>
              <a:ext uri="{FF2B5EF4-FFF2-40B4-BE49-F238E27FC236}">
                <a16:creationId xmlns:a16="http://schemas.microsoft.com/office/drawing/2014/main" id="{6D51803B-4BE3-437B-8D5B-861B46E67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5367554"/>
            <a:ext cx="2000250" cy="64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aracol - HERON 400 - Multistation EN">
            <a:extLst>
              <a:ext uri="{FF2B5EF4-FFF2-40B4-BE49-F238E27FC236}">
                <a16:creationId xmlns:a16="http://schemas.microsoft.com/office/drawing/2014/main" id="{EDD6AEB7-BEAB-6F5E-01D8-15E99186C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250" y="5453447"/>
            <a:ext cx="2088000" cy="47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58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9CC62-F490-EC7C-28F4-DF2328F87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0F450326-8A11-CFA3-DE16-088475A3A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Caratterizzazione campioni – Analisi Ottica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397B488-4ECF-C1C5-DA82-A8CA3F741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5333"/>
            <a:ext cx="10506740" cy="49916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2000" dirty="0"/>
              <a:t>Buon </a:t>
            </a:r>
            <a:r>
              <a:rPr lang="it-IT" sz="2000" b="1" dirty="0"/>
              <a:t>interlocking meccanico</a:t>
            </a:r>
            <a:r>
              <a:rPr lang="it-IT" sz="2000" dirty="0"/>
              <a:t>, coerente con la buona forza di adesione osservata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Campione a </a:t>
            </a:r>
            <a:r>
              <a:rPr lang="it-IT" sz="2000" b="1" dirty="0"/>
              <a:t>sinistra</a:t>
            </a:r>
            <a:r>
              <a:rPr lang="it-IT" sz="2000" dirty="0"/>
              <a:t>: superficie </a:t>
            </a:r>
            <a:r>
              <a:rPr lang="it-IT" sz="2000" b="1" dirty="0"/>
              <a:t>fresata 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Campione a </a:t>
            </a:r>
            <a:r>
              <a:rPr lang="it-IT" sz="2000" b="1" dirty="0"/>
              <a:t>destra</a:t>
            </a:r>
            <a:r>
              <a:rPr lang="it-IT" sz="2000" dirty="0"/>
              <a:t>: superficie fresata e </a:t>
            </a:r>
            <a:r>
              <a:rPr lang="it-IT" sz="2000" b="1" dirty="0"/>
              <a:t>sabbiata</a:t>
            </a:r>
            <a:r>
              <a:rPr lang="it-IT" sz="2000" dirty="0"/>
              <a:t> → cricche locali e inclusioni di allumina</a:t>
            </a:r>
            <a:endParaRPr lang="it-IT" sz="2000" b="1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C417D12-B255-8A28-B346-617D55E65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  <a:endParaRPr lang="it-IT" dirty="0"/>
          </a:p>
        </p:txBody>
      </p:sp>
      <p:pic>
        <p:nvPicPr>
          <p:cNvPr id="3" name="Picture 102" descr="A close-up of a greyscale image of a snow covered surface&#10;&#10;Description automatically generated">
            <a:extLst>
              <a:ext uri="{FF2B5EF4-FFF2-40B4-BE49-F238E27FC236}">
                <a16:creationId xmlns:a16="http://schemas.microsoft.com/office/drawing/2014/main" id="{E2823448-5BAB-2E53-005E-15DBB6B1FE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50" y="2793598"/>
            <a:ext cx="7532439" cy="304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32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D2A68-5C25-87B1-12A5-07E55F331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5D8EED65-7CB8-3838-3F80-1C2E12CF8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Caratterizzazione campioni – </a:t>
            </a:r>
            <a:r>
              <a:rPr lang="it-IT" dirty="0" err="1"/>
              <a:t>Flattening</a:t>
            </a:r>
            <a:r>
              <a:rPr lang="it-IT" dirty="0"/>
              <a:t> Ratio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A56247A-8D85-35A0-0C88-EAC4258C8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5333"/>
            <a:ext cx="10515600" cy="49916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2000" dirty="0"/>
              <a:t>Calcolato come rapporto tra asse maggiore e asse minore della particella deformata dopo l’impatto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Metodo basato solo sulla geometria post-impatto, senza bisogno di misure iniziali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Valori più alti indicano maggiore schiacciamento e aumento dell’area di contatto con il substrato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Deformazione influenzata da velocità d’impatto e proprietà dei materiali</a:t>
            </a:r>
            <a:endParaRPr lang="it-IT" sz="2000" b="1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D7BF0B3-E730-E911-B076-1E8352FBA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  <a:endParaRPr lang="it-IT" dirty="0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0678A093-65C7-F3AA-10FF-91BE710A0A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035430"/>
              </p:ext>
            </p:extLst>
          </p:nvPr>
        </p:nvGraphicFramePr>
        <p:xfrm>
          <a:off x="966216" y="3646842"/>
          <a:ext cx="5855970" cy="2067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6346">
                  <a:extLst>
                    <a:ext uri="{9D8B030D-6E8A-4147-A177-3AD203B41FA5}">
                      <a16:colId xmlns:a16="http://schemas.microsoft.com/office/drawing/2014/main" val="1388993779"/>
                    </a:ext>
                  </a:extLst>
                </a:gridCol>
                <a:gridCol w="1874520">
                  <a:extLst>
                    <a:ext uri="{9D8B030D-6E8A-4147-A177-3AD203B41FA5}">
                      <a16:colId xmlns:a16="http://schemas.microsoft.com/office/drawing/2014/main" val="219812609"/>
                    </a:ext>
                  </a:extLst>
                </a:gridCol>
                <a:gridCol w="1975104">
                  <a:extLst>
                    <a:ext uri="{9D8B030D-6E8A-4147-A177-3AD203B41FA5}">
                      <a16:colId xmlns:a16="http://schemas.microsoft.com/office/drawing/2014/main" val="200276021"/>
                    </a:ext>
                  </a:extLst>
                </a:gridCol>
              </a:tblGrid>
              <a:tr h="2953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Temperatura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gas [°C]</a:t>
                      </a:r>
                      <a:endParaRPr lang="it-IT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76323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Pressione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gas [bar]</a:t>
                      </a:r>
                      <a:endParaRPr lang="it-IT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76323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Flattening ratio</a:t>
                      </a:r>
                      <a:endParaRPr lang="it-IT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7632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368671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2.64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907640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350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it-IT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2.67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143392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2.72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755051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2.75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7375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2.52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301647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350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2.53</a:t>
                      </a:r>
                      <a:endParaRPr lang="it-IT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246637"/>
                  </a:ext>
                </a:extLst>
              </a:tr>
            </a:tbl>
          </a:graphicData>
        </a:graphic>
      </p:graphicFrame>
      <p:pic>
        <p:nvPicPr>
          <p:cNvPr id="3" name="Picture 88">
            <a:extLst>
              <a:ext uri="{FF2B5EF4-FFF2-40B4-BE49-F238E27FC236}">
                <a16:creationId xmlns:a16="http://schemas.microsoft.com/office/drawing/2014/main" id="{1C6A02CD-7ECC-E87E-8302-D5295FCD19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284" y="3131185"/>
            <a:ext cx="3640500" cy="304577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3649997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1773B-8C59-46BC-0BA6-D340B678E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28469DF1-6AEA-E60F-BBB0-37DE29721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Caratterizzazione campioni – </a:t>
            </a:r>
            <a:r>
              <a:rPr lang="it-IT" dirty="0" err="1"/>
              <a:t>Microdurezza</a:t>
            </a:r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B4AEF4A-46F0-87DA-8D74-8235231C4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5333"/>
            <a:ext cx="7659914" cy="49916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2000" dirty="0"/>
              <a:t>Carico applicato: </a:t>
            </a:r>
            <a:r>
              <a:rPr lang="it-IT" sz="2000" b="1" dirty="0"/>
              <a:t>100 g</a:t>
            </a:r>
          </a:p>
          <a:p>
            <a:pPr>
              <a:lnSpc>
                <a:spcPct val="100000"/>
              </a:lnSpc>
            </a:pPr>
            <a:r>
              <a:rPr lang="it-IT" sz="2000" b="1" dirty="0"/>
              <a:t>5–8 misurazioni</a:t>
            </a:r>
            <a:r>
              <a:rPr lang="it-IT" sz="2000" dirty="0"/>
              <a:t> eseguite per ciascun campione</a:t>
            </a:r>
          </a:p>
          <a:p>
            <a:pPr>
              <a:lnSpc>
                <a:spcPct val="100000"/>
              </a:lnSpc>
            </a:pPr>
            <a:r>
              <a:rPr lang="it-IT" sz="2000" b="1" dirty="0"/>
              <a:t>Distanza</a:t>
            </a:r>
            <a:r>
              <a:rPr lang="it-IT" sz="2000" dirty="0"/>
              <a:t> minima tra indentazioni </a:t>
            </a:r>
            <a:r>
              <a:rPr lang="it-IT" sz="2000" b="1" dirty="0"/>
              <a:t>≥ 5 volte la diagonale </a:t>
            </a:r>
            <a:r>
              <a:rPr lang="it-IT" sz="2000" dirty="0"/>
              <a:t>dell’impronta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Risultati consistenti, con </a:t>
            </a:r>
            <a:r>
              <a:rPr lang="it-IT" sz="2000" b="1" dirty="0"/>
              <a:t>deviazione standard contenuta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CEF297A-6291-B32D-0F99-07A88687F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  <a:endParaRPr lang="it-IT" dirty="0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5C7C28ED-DDD0-F75D-C4CA-160713C27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381663"/>
              </p:ext>
            </p:extLst>
          </p:nvPr>
        </p:nvGraphicFramePr>
        <p:xfrm>
          <a:off x="838200" y="3251805"/>
          <a:ext cx="6883399" cy="25778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8058">
                  <a:extLst>
                    <a:ext uri="{9D8B030D-6E8A-4147-A177-3AD203B41FA5}">
                      <a16:colId xmlns:a16="http://schemas.microsoft.com/office/drawing/2014/main" val="1388993779"/>
                    </a:ext>
                  </a:extLst>
                </a:gridCol>
                <a:gridCol w="1474372">
                  <a:extLst>
                    <a:ext uri="{9D8B030D-6E8A-4147-A177-3AD203B41FA5}">
                      <a16:colId xmlns:a16="http://schemas.microsoft.com/office/drawing/2014/main" val="219812609"/>
                    </a:ext>
                  </a:extLst>
                </a:gridCol>
                <a:gridCol w="1553485">
                  <a:extLst>
                    <a:ext uri="{9D8B030D-6E8A-4147-A177-3AD203B41FA5}">
                      <a16:colId xmlns:a16="http://schemas.microsoft.com/office/drawing/2014/main" val="200276021"/>
                    </a:ext>
                  </a:extLst>
                </a:gridCol>
                <a:gridCol w="2277484">
                  <a:extLst>
                    <a:ext uri="{9D8B030D-6E8A-4147-A177-3AD203B41FA5}">
                      <a16:colId xmlns:a16="http://schemas.microsoft.com/office/drawing/2014/main" val="2227520816"/>
                    </a:ext>
                  </a:extLst>
                </a:gridCol>
              </a:tblGrid>
              <a:tr h="2953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Temperatura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gas [°C]</a:t>
                      </a:r>
                      <a:endParaRPr lang="it-IT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7632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Pressione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gas [bar]</a:t>
                      </a:r>
                      <a:endParaRPr lang="it-IT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7632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Durezza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[HV0.1]</a:t>
                      </a:r>
                      <a:endParaRPr lang="it-IT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7632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Deviazione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standard [HV0.1]</a:t>
                      </a:r>
                      <a:endParaRPr lang="it-IT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7632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368671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25.25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3.38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907640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350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25.61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4.06</a:t>
                      </a:r>
                      <a:endParaRPr lang="it-IT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143392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24.90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1.18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755051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it-IT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23.40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3.60</a:t>
                      </a:r>
                      <a:endParaRPr lang="it-IT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7375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30.94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1.01</a:t>
                      </a:r>
                      <a:endParaRPr lang="it-IT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301647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26.66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3.27</a:t>
                      </a:r>
                      <a:endParaRPr lang="it-IT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246637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350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26.82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4.28</a:t>
                      </a:r>
                      <a:endParaRPr lang="it-IT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435014"/>
                  </a:ext>
                </a:extLst>
              </a:tr>
            </a:tbl>
          </a:graphicData>
        </a:graphic>
      </p:graphicFrame>
      <p:pic>
        <p:nvPicPr>
          <p:cNvPr id="2052" name="Picture 4" descr="MSE PRO Automatic Turret Digital Vickers Microhardness Tester | MSE  Supplies LLC">
            <a:extLst>
              <a:ext uri="{FF2B5EF4-FFF2-40B4-BE49-F238E27FC236}">
                <a16:creationId xmlns:a16="http://schemas.microsoft.com/office/drawing/2014/main" id="{7C86D429-80FF-737C-B1D8-FB16FF3B4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489" y="1853557"/>
            <a:ext cx="4583288" cy="343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89240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7EF0B-1607-8CB9-42FE-D8F182663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BC34FACB-7C0E-B480-757A-79960920F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Caratterizzazione campioni – Conducibilità Elettrica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9F390C1-0622-52FA-E6DC-E576270F7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5333"/>
            <a:ext cx="8690429" cy="49916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2000" dirty="0"/>
              <a:t>Misure effettuate con </a:t>
            </a:r>
            <a:r>
              <a:rPr lang="it-IT" sz="2000" b="1" dirty="0"/>
              <a:t>Fischer </a:t>
            </a:r>
            <a:r>
              <a:rPr lang="it-IT" sz="2000" b="1" dirty="0" err="1"/>
              <a:t>Sigmatest</a:t>
            </a:r>
            <a:r>
              <a:rPr lang="it-IT" sz="2000" b="1" dirty="0"/>
              <a:t> 2.069 </a:t>
            </a:r>
            <a:r>
              <a:rPr lang="it-IT" sz="2000" dirty="0"/>
              <a:t>a </a:t>
            </a:r>
            <a:r>
              <a:rPr lang="it-IT" sz="2000" b="1" dirty="0"/>
              <a:t>60 kHz</a:t>
            </a:r>
            <a:r>
              <a:rPr lang="it-IT" sz="2000" dirty="0"/>
              <a:t>, secondo </a:t>
            </a:r>
            <a:r>
              <a:rPr lang="it-IT" sz="2000" b="1" dirty="0"/>
              <a:t>ASTM E1004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Per ogni campione sono stati eseguiti </a:t>
            </a:r>
            <a:r>
              <a:rPr lang="it-IT" sz="2000" b="1" dirty="0"/>
              <a:t>8 test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I valori ottenuti variano da </a:t>
            </a:r>
            <a:r>
              <a:rPr lang="it-IT" sz="2000" b="1" dirty="0"/>
              <a:t>16.5</a:t>
            </a:r>
            <a:r>
              <a:rPr lang="it-IT" sz="2000" dirty="0"/>
              <a:t> a </a:t>
            </a:r>
            <a:r>
              <a:rPr lang="it-IT" sz="2000" b="1" dirty="0"/>
              <a:t>24.2 MS/m</a:t>
            </a:r>
            <a:r>
              <a:rPr lang="it-IT" sz="2000" dirty="0"/>
              <a:t>, contro 37.7 MS/m dell’alluminio puro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La conducibilità più alta (</a:t>
            </a:r>
            <a:r>
              <a:rPr lang="it-IT" sz="2000" b="1" dirty="0"/>
              <a:t>64.1% del bulk</a:t>
            </a:r>
            <a:r>
              <a:rPr lang="it-IT" sz="2000" dirty="0"/>
              <a:t>) è stata rilevata a 300 °C e 20 bar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La </a:t>
            </a:r>
            <a:r>
              <a:rPr lang="it-IT" sz="2000" b="1" dirty="0"/>
              <a:t>deviazione standard </a:t>
            </a:r>
            <a:r>
              <a:rPr lang="it-IT" sz="2000" dirty="0"/>
              <a:t>è risultata molto </a:t>
            </a:r>
            <a:r>
              <a:rPr lang="it-IT" sz="2000" b="1" dirty="0"/>
              <a:t>contenuta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132A049-A8E8-BAD4-123A-21310F89F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  <a:endParaRPr lang="it-IT" dirty="0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8D589492-5999-E9B4-737D-F55090ED78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220515"/>
              </p:ext>
            </p:extLst>
          </p:nvPr>
        </p:nvGraphicFramePr>
        <p:xfrm>
          <a:off x="838200" y="3767359"/>
          <a:ext cx="7196186" cy="2362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9079">
                  <a:extLst>
                    <a:ext uri="{9D8B030D-6E8A-4147-A177-3AD203B41FA5}">
                      <a16:colId xmlns:a16="http://schemas.microsoft.com/office/drawing/2014/main" val="1388993779"/>
                    </a:ext>
                  </a:extLst>
                </a:gridCol>
                <a:gridCol w="1411054">
                  <a:extLst>
                    <a:ext uri="{9D8B030D-6E8A-4147-A177-3AD203B41FA5}">
                      <a16:colId xmlns:a16="http://schemas.microsoft.com/office/drawing/2014/main" val="219812609"/>
                    </a:ext>
                  </a:extLst>
                </a:gridCol>
                <a:gridCol w="2208928">
                  <a:extLst>
                    <a:ext uri="{9D8B030D-6E8A-4147-A177-3AD203B41FA5}">
                      <a16:colId xmlns:a16="http://schemas.microsoft.com/office/drawing/2014/main" val="200276021"/>
                    </a:ext>
                  </a:extLst>
                </a:gridCol>
                <a:gridCol w="2107125">
                  <a:extLst>
                    <a:ext uri="{9D8B030D-6E8A-4147-A177-3AD203B41FA5}">
                      <a16:colId xmlns:a16="http://schemas.microsoft.com/office/drawing/2014/main" val="2227520816"/>
                    </a:ext>
                  </a:extLst>
                </a:gridCol>
              </a:tblGrid>
              <a:tr h="45521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Tempertura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gas[°C]</a:t>
                      </a:r>
                      <a:endParaRPr lang="it-IT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76323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Pressione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gas [bar]</a:t>
                      </a:r>
                      <a:endParaRPr lang="it-IT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76323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Conducibilità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elettrica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[MS/m]</a:t>
                      </a:r>
                      <a:endParaRPr lang="it-IT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76323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Deviazione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standard [MS/m]</a:t>
                      </a:r>
                      <a:endParaRPr lang="it-IT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7632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368671"/>
                  </a:ext>
                </a:extLst>
              </a:tr>
              <a:tr h="26466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17.53</a:t>
                      </a:r>
                      <a:endParaRPr lang="it-IT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0.34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907640"/>
                  </a:ext>
                </a:extLst>
              </a:tr>
              <a:tr h="26466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350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it-IT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23.67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0.11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143392"/>
                  </a:ext>
                </a:extLst>
              </a:tr>
              <a:tr h="26466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20.88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0.22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755051"/>
                  </a:ext>
                </a:extLst>
              </a:tr>
              <a:tr h="26466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it-IT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24.18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0.24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7375"/>
                  </a:ext>
                </a:extLst>
              </a:tr>
              <a:tr h="26466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16.51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0.15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301647"/>
                  </a:ext>
                </a:extLst>
              </a:tr>
              <a:tr h="26466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20.16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0.79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246637"/>
                  </a:ext>
                </a:extLst>
              </a:tr>
              <a:tr h="26466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350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17.5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17.64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2.66</a:t>
                      </a:r>
                      <a:endParaRPr lang="it-IT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435014"/>
                  </a:ext>
                </a:extLst>
              </a:tr>
            </a:tbl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5CA01A86-CADA-CBF7-C506-0A5F703D1EE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9590" y="1605605"/>
            <a:ext cx="4151086" cy="415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1834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29F62-8D52-5473-E5BD-97F136C7A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6AAF95D1-04C8-0FD0-4802-8661AF34A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Caratterizzazione campioni – Forza di adesione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412F2FA-BCA1-ECE9-7422-7F370DAC2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85333"/>
            <a:ext cx="10507133" cy="49916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2000" dirty="0"/>
              <a:t>Forza di adesione valutata con </a:t>
            </a:r>
            <a:r>
              <a:rPr lang="it-IT" sz="2000" b="1" dirty="0" err="1"/>
              <a:t>PosiTest</a:t>
            </a:r>
            <a:r>
              <a:rPr lang="it-IT" sz="2000" b="1" dirty="0"/>
              <a:t> AT-A </a:t>
            </a:r>
            <a:r>
              <a:rPr lang="it-IT" sz="2000" dirty="0"/>
              <a:t>secondo </a:t>
            </a:r>
            <a:r>
              <a:rPr lang="it-IT" sz="2000" b="1" dirty="0"/>
              <a:t>ASTM D4541 / ISO 4624</a:t>
            </a:r>
            <a:r>
              <a:rPr lang="it-IT" sz="2000" dirty="0"/>
              <a:t>, usando dollies da 20 mm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Preparazione superficie: pulizia e abrasione leggera, dolly fissati con </a:t>
            </a:r>
            <a:r>
              <a:rPr lang="it-IT" sz="2000" b="1" dirty="0"/>
              <a:t>adesivo epossidico </a:t>
            </a:r>
            <a:r>
              <a:rPr lang="it-IT" sz="2000" b="1" dirty="0" err="1"/>
              <a:t>DeFelsko</a:t>
            </a:r>
            <a:r>
              <a:rPr lang="it-IT" sz="2000" b="1" dirty="0"/>
              <a:t> EP11HT</a:t>
            </a:r>
            <a:r>
              <a:rPr lang="it-IT" sz="2000" dirty="0"/>
              <a:t> (24 h a temperatura ambiente)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Test con carico di trazione perpendicolare, con distacchi sempre all’interfaccia coating-substrato (fallimento adesivo), nessun distacco coesivo.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15F3697-C649-BB71-4DDD-1542573FB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  <a:endParaRPr lang="it-IT" dirty="0"/>
          </a:p>
        </p:txBody>
      </p:sp>
      <p:pic>
        <p:nvPicPr>
          <p:cNvPr id="2050" name="Picture 2" descr="Tester di adesione - PosiTest AT Serie | DeFelsko">
            <a:extLst>
              <a:ext uri="{FF2B5EF4-FFF2-40B4-BE49-F238E27FC236}">
                <a16:creationId xmlns:a16="http://schemas.microsoft.com/office/drawing/2014/main" id="{AB9F5DC4-59E7-EA66-0634-2E3B65C7C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802" y="3081137"/>
            <a:ext cx="2610016" cy="143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3239F59B-FB4E-1912-883F-6198C158F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925032"/>
              </p:ext>
            </p:extLst>
          </p:nvPr>
        </p:nvGraphicFramePr>
        <p:xfrm>
          <a:off x="846668" y="3500884"/>
          <a:ext cx="5782731" cy="25341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6517">
                  <a:extLst>
                    <a:ext uri="{9D8B030D-6E8A-4147-A177-3AD203B41FA5}">
                      <a16:colId xmlns:a16="http://schemas.microsoft.com/office/drawing/2014/main" val="1388993779"/>
                    </a:ext>
                  </a:extLst>
                </a:gridCol>
                <a:gridCol w="1082832">
                  <a:extLst>
                    <a:ext uri="{9D8B030D-6E8A-4147-A177-3AD203B41FA5}">
                      <a16:colId xmlns:a16="http://schemas.microsoft.com/office/drawing/2014/main" val="219812609"/>
                    </a:ext>
                  </a:extLst>
                </a:gridCol>
                <a:gridCol w="1654749">
                  <a:extLst>
                    <a:ext uri="{9D8B030D-6E8A-4147-A177-3AD203B41FA5}">
                      <a16:colId xmlns:a16="http://schemas.microsoft.com/office/drawing/2014/main" val="2227520816"/>
                    </a:ext>
                  </a:extLst>
                </a:gridCol>
                <a:gridCol w="1738633">
                  <a:extLst>
                    <a:ext uri="{9D8B030D-6E8A-4147-A177-3AD203B41FA5}">
                      <a16:colId xmlns:a16="http://schemas.microsoft.com/office/drawing/2014/main" val="999589045"/>
                    </a:ext>
                  </a:extLst>
                </a:gridCol>
              </a:tblGrid>
              <a:tr h="658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Temperatura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gas [°C]</a:t>
                      </a:r>
                      <a:endParaRPr lang="it-IT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76323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Pressione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gas [bar]</a:t>
                      </a:r>
                      <a:endParaRPr lang="it-IT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76323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Forza di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adesione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[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Mpa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it-IT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76323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Deviazione standard [Mpa]</a:t>
                      </a:r>
                    </a:p>
                  </a:txBody>
                  <a:tcPr marL="68580" marR="68580" marT="0" marB="0">
                    <a:solidFill>
                      <a:srgbClr val="7632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368671"/>
                  </a:ext>
                </a:extLst>
              </a:tr>
              <a:tr h="37514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4.60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0.69</a:t>
                      </a:r>
                      <a:endParaRPr lang="it-IT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907640"/>
                  </a:ext>
                </a:extLst>
              </a:tr>
              <a:tr h="37514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3.61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1.19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143392"/>
                  </a:ext>
                </a:extLst>
              </a:tr>
              <a:tr h="37514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5.82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1.96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755051"/>
                  </a:ext>
                </a:extLst>
              </a:tr>
              <a:tr h="37514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350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17.5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4.77</a:t>
                      </a:r>
                      <a:endParaRPr lang="it-IT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0.59</a:t>
                      </a:r>
                      <a:endParaRPr lang="it-IT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7375"/>
                  </a:ext>
                </a:extLst>
              </a:tr>
              <a:tr h="37514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350</a:t>
                      </a:r>
                      <a:endParaRPr lang="it-IT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17.5</a:t>
                      </a:r>
                      <a:endParaRPr lang="it-IT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4.36</a:t>
                      </a:r>
                      <a:endParaRPr lang="it-IT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it-IT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A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301647"/>
                  </a:ext>
                </a:extLst>
              </a:tr>
            </a:tbl>
          </a:graphicData>
        </a:graphic>
      </p:graphicFrame>
      <p:pic>
        <p:nvPicPr>
          <p:cNvPr id="12" name="Immagine 11" descr="A group of metal objects on a wood surface&#10;&#10;Description automatically generated">
            <a:extLst>
              <a:ext uri="{FF2B5EF4-FFF2-40B4-BE49-F238E27FC236}">
                <a16:creationId xmlns:a16="http://schemas.microsoft.com/office/drawing/2014/main" id="{482B8866-781B-8C58-7395-206AB858CC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" t="23062" r="264" b="30773"/>
          <a:stretch/>
        </p:blipFill>
        <p:spPr bwMode="auto">
          <a:xfrm rot="10800000">
            <a:off x="6994288" y="4609140"/>
            <a:ext cx="4351044" cy="1518118"/>
          </a:xfrm>
          <a:custGeom>
            <a:avLst/>
            <a:gdLst>
              <a:gd name="connsiteX0" fmla="*/ 4083056 w 4335145"/>
              <a:gd name="connsiteY0" fmla="*/ 1512570 h 1512570"/>
              <a:gd name="connsiteX1" fmla="*/ 252090 w 4335145"/>
              <a:gd name="connsiteY1" fmla="*/ 1512570 h 1512570"/>
              <a:gd name="connsiteX2" fmla="*/ 201293 w 4335145"/>
              <a:gd name="connsiteY2" fmla="*/ 1507449 h 1512570"/>
              <a:gd name="connsiteX3" fmla="*/ 0 w 4335145"/>
              <a:gd name="connsiteY3" fmla="*/ 1260471 h 1512570"/>
              <a:gd name="connsiteX4" fmla="*/ 0 w 4335145"/>
              <a:gd name="connsiteY4" fmla="*/ 252100 h 1512570"/>
              <a:gd name="connsiteX5" fmla="*/ 252100 w 4335145"/>
              <a:gd name="connsiteY5" fmla="*/ 0 h 1512570"/>
              <a:gd name="connsiteX6" fmla="*/ 4083046 w 4335145"/>
              <a:gd name="connsiteY6" fmla="*/ 0 h 1512570"/>
              <a:gd name="connsiteX7" fmla="*/ 4315335 w 4335145"/>
              <a:gd name="connsiteY7" fmla="*/ 153971 h 1512570"/>
              <a:gd name="connsiteX8" fmla="*/ 4335145 w 4335145"/>
              <a:gd name="connsiteY8" fmla="*/ 252095 h 1512570"/>
              <a:gd name="connsiteX9" fmla="*/ 4335145 w 4335145"/>
              <a:gd name="connsiteY9" fmla="*/ 1260476 h 1512570"/>
              <a:gd name="connsiteX10" fmla="*/ 4315335 w 4335145"/>
              <a:gd name="connsiteY10" fmla="*/ 1358600 h 1512570"/>
              <a:gd name="connsiteX11" fmla="*/ 4133853 w 4335145"/>
              <a:gd name="connsiteY11" fmla="*/ 1507449 h 151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35145" h="1512570">
                <a:moveTo>
                  <a:pt x="4083056" y="1512570"/>
                </a:moveTo>
                <a:lnTo>
                  <a:pt x="252090" y="1512570"/>
                </a:lnTo>
                <a:lnTo>
                  <a:pt x="201293" y="1507449"/>
                </a:lnTo>
                <a:cubicBezTo>
                  <a:pt x="86415" y="1483942"/>
                  <a:pt x="0" y="1382298"/>
                  <a:pt x="0" y="1260471"/>
                </a:cubicBezTo>
                <a:lnTo>
                  <a:pt x="0" y="252100"/>
                </a:lnTo>
                <a:cubicBezTo>
                  <a:pt x="0" y="112869"/>
                  <a:pt x="112869" y="0"/>
                  <a:pt x="252100" y="0"/>
                </a:cubicBezTo>
                <a:lnTo>
                  <a:pt x="4083046" y="0"/>
                </a:lnTo>
                <a:cubicBezTo>
                  <a:pt x="4187469" y="0"/>
                  <a:pt x="4277064" y="63489"/>
                  <a:pt x="4315335" y="153971"/>
                </a:cubicBezTo>
                <a:lnTo>
                  <a:pt x="4335145" y="252095"/>
                </a:lnTo>
                <a:lnTo>
                  <a:pt x="4335145" y="1260476"/>
                </a:lnTo>
                <a:lnTo>
                  <a:pt x="4315335" y="1358600"/>
                </a:lnTo>
                <a:cubicBezTo>
                  <a:pt x="4283442" y="1434002"/>
                  <a:pt x="4215909" y="1490658"/>
                  <a:pt x="4133853" y="1507449"/>
                </a:cubicBezTo>
                <a:close/>
              </a:path>
            </a:pathLst>
          </a:custGeom>
          <a:ln w="28575">
            <a:solidFill>
              <a:srgbClr val="76323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553579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3ED20-9534-6CE7-EB84-259CAFA3D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07AFD3F3-4F67-5309-69D2-EE13FA074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Discussione e sviluppi futuri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3FD2F5A-79D2-B829-2D8A-F4109FC46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2301"/>
            <a:ext cx="10515600" cy="4991630"/>
          </a:xfrm>
        </p:spPr>
        <p:txBody>
          <a:bodyPr>
            <a:normAutofit/>
          </a:bodyPr>
          <a:lstStyle/>
          <a:p>
            <a:r>
              <a:rPr lang="it-IT" sz="2000" dirty="0"/>
              <a:t>Le </a:t>
            </a:r>
            <a:r>
              <a:rPr lang="it-IT" sz="2000" b="1" dirty="0"/>
              <a:t>forze di adesione ottenute </a:t>
            </a:r>
            <a:r>
              <a:rPr lang="it-IT" sz="2000" dirty="0"/>
              <a:t>nel nostro studio (fino a </a:t>
            </a:r>
            <a:r>
              <a:rPr lang="it-IT" sz="2000" b="1" dirty="0"/>
              <a:t>5.8 </a:t>
            </a:r>
            <a:r>
              <a:rPr lang="it-IT" sz="2000" b="1" dirty="0" err="1"/>
              <a:t>MPa</a:t>
            </a:r>
            <a:r>
              <a:rPr lang="it-IT" sz="2000" dirty="0"/>
              <a:t>) risultano comparabili o superiori a quelle: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1600" dirty="0"/>
              <a:t>Ottenute su </a:t>
            </a:r>
            <a:r>
              <a:rPr lang="it-IT" sz="1600" b="1" dirty="0"/>
              <a:t>substrati FFF in nylon CF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1600" dirty="0"/>
              <a:t>Riportate per la </a:t>
            </a:r>
            <a:r>
              <a:rPr lang="it-IT" sz="1600" b="1" dirty="0"/>
              <a:t>deposizione di Al su PC </a:t>
            </a:r>
            <a:r>
              <a:rPr lang="it-IT" sz="1600" dirty="0"/>
              <a:t>(non realizzato via FGF)</a:t>
            </a:r>
          </a:p>
          <a:p>
            <a:r>
              <a:rPr lang="it-IT" sz="2000" dirty="0"/>
              <a:t>I risultati confermano la </a:t>
            </a:r>
            <a:r>
              <a:rPr lang="it-IT" sz="2000" b="1" dirty="0"/>
              <a:t>fattibilità del </a:t>
            </a:r>
            <a:r>
              <a:rPr lang="it-IT" sz="2000" b="1" dirty="0" err="1"/>
              <a:t>cold</a:t>
            </a:r>
            <a:r>
              <a:rPr lang="it-IT" sz="2000" b="1" dirty="0"/>
              <a:t> spray su substrati FGF</a:t>
            </a:r>
            <a:r>
              <a:rPr lang="it-IT" sz="2000" dirty="0"/>
              <a:t>, estendendo l’ambito di applicazione della tecnologia anche a materiali e processi finora non esplorati.</a:t>
            </a:r>
          </a:p>
          <a:p>
            <a:r>
              <a:rPr lang="it-IT" sz="2000" dirty="0"/>
              <a:t>I prossimi sviluppi si concentreranno su: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1600" b="1" dirty="0"/>
              <a:t>Stabilizzazione del processo </a:t>
            </a:r>
            <a:r>
              <a:rPr lang="it-IT" sz="1600" dirty="0"/>
              <a:t>e riduzione della variabilità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1600" dirty="0"/>
              <a:t>Investigazione della </a:t>
            </a:r>
            <a:r>
              <a:rPr lang="it-IT" sz="1600" b="1" dirty="0"/>
              <a:t>combinazione ottimale di materiali </a:t>
            </a:r>
            <a:r>
              <a:rPr lang="it-IT" sz="1600" dirty="0"/>
              <a:t>per substrato e coating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1600" b="1" dirty="0"/>
              <a:t>Deposizione su geometrie complesse</a:t>
            </a:r>
            <a:r>
              <a:rPr lang="it-IT" sz="1600" dirty="0"/>
              <a:t>, più rappresentative di applicazioni reali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FA17C94-AF85-6D3B-BBFF-44BE2A5C7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  <a:endParaRPr lang="it-IT" dirty="0"/>
          </a:p>
        </p:txBody>
      </p:sp>
      <p:sp>
        <p:nvSpPr>
          <p:cNvPr id="9" name="Freccia a gallone 8">
            <a:extLst>
              <a:ext uri="{FF2B5EF4-FFF2-40B4-BE49-F238E27FC236}">
                <a16:creationId xmlns:a16="http://schemas.microsoft.com/office/drawing/2014/main" id="{517A2FB9-4B66-9586-0A5C-1B51DFEE34B0}"/>
              </a:ext>
            </a:extLst>
          </p:cNvPr>
          <p:cNvSpPr/>
          <p:nvPr/>
        </p:nvSpPr>
        <p:spPr>
          <a:xfrm>
            <a:off x="4846320" y="5431113"/>
            <a:ext cx="1255776" cy="766541"/>
          </a:xfrm>
          <a:prstGeom prst="chevron">
            <a:avLst/>
          </a:prstGeom>
          <a:solidFill>
            <a:srgbClr val="76323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Freccia a gallone 9">
            <a:extLst>
              <a:ext uri="{FF2B5EF4-FFF2-40B4-BE49-F238E27FC236}">
                <a16:creationId xmlns:a16="http://schemas.microsoft.com/office/drawing/2014/main" id="{2D1CA8E2-27D3-03A1-70BB-5A1AAB4C2BE6}"/>
              </a:ext>
            </a:extLst>
          </p:cNvPr>
          <p:cNvSpPr/>
          <p:nvPr/>
        </p:nvSpPr>
        <p:spPr>
          <a:xfrm>
            <a:off x="3736848" y="5431113"/>
            <a:ext cx="1255776" cy="766541"/>
          </a:xfrm>
          <a:prstGeom prst="chevron">
            <a:avLst/>
          </a:prstGeom>
          <a:solidFill>
            <a:srgbClr val="76323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Freccia a gallone 10">
            <a:extLst>
              <a:ext uri="{FF2B5EF4-FFF2-40B4-BE49-F238E27FC236}">
                <a16:creationId xmlns:a16="http://schemas.microsoft.com/office/drawing/2014/main" id="{81781F0D-1560-0931-5E61-092D40D1B17C}"/>
              </a:ext>
            </a:extLst>
          </p:cNvPr>
          <p:cNvSpPr/>
          <p:nvPr/>
        </p:nvSpPr>
        <p:spPr>
          <a:xfrm>
            <a:off x="2627376" y="5431113"/>
            <a:ext cx="1255776" cy="766541"/>
          </a:xfrm>
          <a:prstGeom prst="chevron">
            <a:avLst/>
          </a:prstGeom>
          <a:solidFill>
            <a:srgbClr val="76323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Freccia a gallone 11">
            <a:extLst>
              <a:ext uri="{FF2B5EF4-FFF2-40B4-BE49-F238E27FC236}">
                <a16:creationId xmlns:a16="http://schemas.microsoft.com/office/drawing/2014/main" id="{99C40C49-F796-DD9F-ACB5-5AC868F25916}"/>
              </a:ext>
            </a:extLst>
          </p:cNvPr>
          <p:cNvSpPr/>
          <p:nvPr/>
        </p:nvSpPr>
        <p:spPr>
          <a:xfrm>
            <a:off x="1517904" y="5431113"/>
            <a:ext cx="1255776" cy="766541"/>
          </a:xfrm>
          <a:prstGeom prst="chevron">
            <a:avLst/>
          </a:prstGeom>
          <a:solidFill>
            <a:srgbClr val="76323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Freccia a gallone 12">
            <a:extLst>
              <a:ext uri="{FF2B5EF4-FFF2-40B4-BE49-F238E27FC236}">
                <a16:creationId xmlns:a16="http://schemas.microsoft.com/office/drawing/2014/main" id="{046A4AEC-0C35-471F-6692-8C326EBF228C}"/>
              </a:ext>
            </a:extLst>
          </p:cNvPr>
          <p:cNvSpPr/>
          <p:nvPr/>
        </p:nvSpPr>
        <p:spPr>
          <a:xfrm>
            <a:off x="408432" y="5431113"/>
            <a:ext cx="1255776" cy="766541"/>
          </a:xfrm>
          <a:prstGeom prst="chevron">
            <a:avLst/>
          </a:prstGeom>
          <a:solidFill>
            <a:srgbClr val="76323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Freccia a gallone 13">
            <a:extLst>
              <a:ext uri="{FF2B5EF4-FFF2-40B4-BE49-F238E27FC236}">
                <a16:creationId xmlns:a16="http://schemas.microsoft.com/office/drawing/2014/main" id="{EBC4EF9B-A058-BA40-5E4C-DFB73B5D5304}"/>
              </a:ext>
            </a:extLst>
          </p:cNvPr>
          <p:cNvSpPr/>
          <p:nvPr/>
        </p:nvSpPr>
        <p:spPr>
          <a:xfrm>
            <a:off x="-701040" y="5431113"/>
            <a:ext cx="1255776" cy="766541"/>
          </a:xfrm>
          <a:prstGeom prst="chevron">
            <a:avLst/>
          </a:prstGeom>
          <a:solidFill>
            <a:srgbClr val="76323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Freccia a gallone 15">
            <a:extLst>
              <a:ext uri="{FF2B5EF4-FFF2-40B4-BE49-F238E27FC236}">
                <a16:creationId xmlns:a16="http://schemas.microsoft.com/office/drawing/2014/main" id="{5EFD4AC9-7DDE-7B02-CBE1-95CB912B3CAF}"/>
              </a:ext>
            </a:extLst>
          </p:cNvPr>
          <p:cNvSpPr/>
          <p:nvPr/>
        </p:nvSpPr>
        <p:spPr>
          <a:xfrm>
            <a:off x="11503152" y="5431113"/>
            <a:ext cx="1255776" cy="766541"/>
          </a:xfrm>
          <a:prstGeom prst="chevron">
            <a:avLst/>
          </a:prstGeom>
          <a:solidFill>
            <a:srgbClr val="76323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Freccia a gallone 16">
            <a:extLst>
              <a:ext uri="{FF2B5EF4-FFF2-40B4-BE49-F238E27FC236}">
                <a16:creationId xmlns:a16="http://schemas.microsoft.com/office/drawing/2014/main" id="{B31EF726-E0AB-7360-2F20-1824EE010A9B}"/>
              </a:ext>
            </a:extLst>
          </p:cNvPr>
          <p:cNvSpPr/>
          <p:nvPr/>
        </p:nvSpPr>
        <p:spPr>
          <a:xfrm>
            <a:off x="10393680" y="5431113"/>
            <a:ext cx="1255776" cy="766541"/>
          </a:xfrm>
          <a:prstGeom prst="chevron">
            <a:avLst/>
          </a:prstGeom>
          <a:solidFill>
            <a:srgbClr val="76323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Freccia a gallone 17">
            <a:extLst>
              <a:ext uri="{FF2B5EF4-FFF2-40B4-BE49-F238E27FC236}">
                <a16:creationId xmlns:a16="http://schemas.microsoft.com/office/drawing/2014/main" id="{26DAB50A-69B2-4C4D-4B4B-60645D59289E}"/>
              </a:ext>
            </a:extLst>
          </p:cNvPr>
          <p:cNvSpPr/>
          <p:nvPr/>
        </p:nvSpPr>
        <p:spPr>
          <a:xfrm>
            <a:off x="9284208" y="5431113"/>
            <a:ext cx="1255776" cy="766541"/>
          </a:xfrm>
          <a:prstGeom prst="chevron">
            <a:avLst/>
          </a:prstGeom>
          <a:solidFill>
            <a:srgbClr val="76323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Freccia a gallone 18">
            <a:extLst>
              <a:ext uri="{FF2B5EF4-FFF2-40B4-BE49-F238E27FC236}">
                <a16:creationId xmlns:a16="http://schemas.microsoft.com/office/drawing/2014/main" id="{278B3E87-8265-69FF-0203-57BC7E23E15C}"/>
              </a:ext>
            </a:extLst>
          </p:cNvPr>
          <p:cNvSpPr/>
          <p:nvPr/>
        </p:nvSpPr>
        <p:spPr>
          <a:xfrm>
            <a:off x="8174736" y="5431113"/>
            <a:ext cx="1255776" cy="766541"/>
          </a:xfrm>
          <a:prstGeom prst="chevron">
            <a:avLst/>
          </a:prstGeom>
          <a:solidFill>
            <a:srgbClr val="76323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Freccia a gallone 19">
            <a:extLst>
              <a:ext uri="{FF2B5EF4-FFF2-40B4-BE49-F238E27FC236}">
                <a16:creationId xmlns:a16="http://schemas.microsoft.com/office/drawing/2014/main" id="{9FBE9646-2820-33D3-3FDB-64D3212E61D7}"/>
              </a:ext>
            </a:extLst>
          </p:cNvPr>
          <p:cNvSpPr/>
          <p:nvPr/>
        </p:nvSpPr>
        <p:spPr>
          <a:xfrm>
            <a:off x="7065264" y="5431113"/>
            <a:ext cx="1255776" cy="766541"/>
          </a:xfrm>
          <a:prstGeom prst="chevron">
            <a:avLst/>
          </a:prstGeom>
          <a:solidFill>
            <a:srgbClr val="76323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1" name="Freccia a gallone 20">
            <a:extLst>
              <a:ext uri="{FF2B5EF4-FFF2-40B4-BE49-F238E27FC236}">
                <a16:creationId xmlns:a16="http://schemas.microsoft.com/office/drawing/2014/main" id="{E6825758-3A3F-529F-43F8-EBD0A3F9CABA}"/>
              </a:ext>
            </a:extLst>
          </p:cNvPr>
          <p:cNvSpPr/>
          <p:nvPr/>
        </p:nvSpPr>
        <p:spPr>
          <a:xfrm>
            <a:off x="5955792" y="5431113"/>
            <a:ext cx="1255776" cy="766541"/>
          </a:xfrm>
          <a:prstGeom prst="chevron">
            <a:avLst/>
          </a:prstGeom>
          <a:solidFill>
            <a:srgbClr val="76323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2" name="Freccia a gallone 21">
            <a:extLst>
              <a:ext uri="{FF2B5EF4-FFF2-40B4-BE49-F238E27FC236}">
                <a16:creationId xmlns:a16="http://schemas.microsoft.com/office/drawing/2014/main" id="{9BBA5C02-89C5-4541-7554-3E38E2AA9E8B}"/>
              </a:ext>
            </a:extLst>
          </p:cNvPr>
          <p:cNvSpPr/>
          <p:nvPr/>
        </p:nvSpPr>
        <p:spPr>
          <a:xfrm>
            <a:off x="4846320" y="1198980"/>
            <a:ext cx="1255776" cy="766541"/>
          </a:xfrm>
          <a:prstGeom prst="chevron">
            <a:avLst/>
          </a:prstGeom>
          <a:solidFill>
            <a:srgbClr val="76323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3" name="Freccia a gallone 22">
            <a:extLst>
              <a:ext uri="{FF2B5EF4-FFF2-40B4-BE49-F238E27FC236}">
                <a16:creationId xmlns:a16="http://schemas.microsoft.com/office/drawing/2014/main" id="{1C1F5A6C-ECEB-9820-1E57-C153642D295D}"/>
              </a:ext>
            </a:extLst>
          </p:cNvPr>
          <p:cNvSpPr/>
          <p:nvPr/>
        </p:nvSpPr>
        <p:spPr>
          <a:xfrm>
            <a:off x="3736848" y="1198980"/>
            <a:ext cx="1255776" cy="766541"/>
          </a:xfrm>
          <a:prstGeom prst="chevron">
            <a:avLst/>
          </a:prstGeom>
          <a:solidFill>
            <a:srgbClr val="76323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Freccia a gallone 23">
            <a:extLst>
              <a:ext uri="{FF2B5EF4-FFF2-40B4-BE49-F238E27FC236}">
                <a16:creationId xmlns:a16="http://schemas.microsoft.com/office/drawing/2014/main" id="{32035068-8FBB-C0F5-4A09-EA0D4BA75A8E}"/>
              </a:ext>
            </a:extLst>
          </p:cNvPr>
          <p:cNvSpPr/>
          <p:nvPr/>
        </p:nvSpPr>
        <p:spPr>
          <a:xfrm>
            <a:off x="2627376" y="1198980"/>
            <a:ext cx="1255776" cy="766541"/>
          </a:xfrm>
          <a:prstGeom prst="chevron">
            <a:avLst/>
          </a:prstGeom>
          <a:solidFill>
            <a:srgbClr val="76323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5" name="Freccia a gallone 24">
            <a:extLst>
              <a:ext uri="{FF2B5EF4-FFF2-40B4-BE49-F238E27FC236}">
                <a16:creationId xmlns:a16="http://schemas.microsoft.com/office/drawing/2014/main" id="{8786F86C-5810-B9DC-61B9-7C6530B750EA}"/>
              </a:ext>
            </a:extLst>
          </p:cNvPr>
          <p:cNvSpPr/>
          <p:nvPr/>
        </p:nvSpPr>
        <p:spPr>
          <a:xfrm>
            <a:off x="1517904" y="1198980"/>
            <a:ext cx="1255776" cy="766541"/>
          </a:xfrm>
          <a:prstGeom prst="chevron">
            <a:avLst/>
          </a:prstGeom>
          <a:solidFill>
            <a:srgbClr val="76323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6" name="Freccia a gallone 25">
            <a:extLst>
              <a:ext uri="{FF2B5EF4-FFF2-40B4-BE49-F238E27FC236}">
                <a16:creationId xmlns:a16="http://schemas.microsoft.com/office/drawing/2014/main" id="{0D37D745-FD99-21B1-0AE3-65B40AF2C302}"/>
              </a:ext>
            </a:extLst>
          </p:cNvPr>
          <p:cNvSpPr/>
          <p:nvPr/>
        </p:nvSpPr>
        <p:spPr>
          <a:xfrm>
            <a:off x="408432" y="1198980"/>
            <a:ext cx="1255776" cy="766541"/>
          </a:xfrm>
          <a:prstGeom prst="chevron">
            <a:avLst/>
          </a:prstGeom>
          <a:solidFill>
            <a:srgbClr val="76323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7" name="Freccia a gallone 26">
            <a:extLst>
              <a:ext uri="{FF2B5EF4-FFF2-40B4-BE49-F238E27FC236}">
                <a16:creationId xmlns:a16="http://schemas.microsoft.com/office/drawing/2014/main" id="{A0DD9832-1BF0-3744-6A03-25834F87728B}"/>
              </a:ext>
            </a:extLst>
          </p:cNvPr>
          <p:cNvSpPr/>
          <p:nvPr/>
        </p:nvSpPr>
        <p:spPr>
          <a:xfrm>
            <a:off x="-701040" y="1198980"/>
            <a:ext cx="1255776" cy="766541"/>
          </a:xfrm>
          <a:prstGeom prst="chevron">
            <a:avLst/>
          </a:prstGeom>
          <a:solidFill>
            <a:srgbClr val="76323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8" name="Freccia a gallone 27">
            <a:extLst>
              <a:ext uri="{FF2B5EF4-FFF2-40B4-BE49-F238E27FC236}">
                <a16:creationId xmlns:a16="http://schemas.microsoft.com/office/drawing/2014/main" id="{EF17EFD5-101F-7E7A-877F-00DD41171B3D}"/>
              </a:ext>
            </a:extLst>
          </p:cNvPr>
          <p:cNvSpPr/>
          <p:nvPr/>
        </p:nvSpPr>
        <p:spPr>
          <a:xfrm>
            <a:off x="11503152" y="1198980"/>
            <a:ext cx="1255776" cy="766541"/>
          </a:xfrm>
          <a:prstGeom prst="chevron">
            <a:avLst/>
          </a:prstGeom>
          <a:solidFill>
            <a:srgbClr val="76323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9" name="Freccia a gallone 28">
            <a:extLst>
              <a:ext uri="{FF2B5EF4-FFF2-40B4-BE49-F238E27FC236}">
                <a16:creationId xmlns:a16="http://schemas.microsoft.com/office/drawing/2014/main" id="{E8D72A9B-AA5C-5A87-367B-F49F6CF2F886}"/>
              </a:ext>
            </a:extLst>
          </p:cNvPr>
          <p:cNvSpPr/>
          <p:nvPr/>
        </p:nvSpPr>
        <p:spPr>
          <a:xfrm>
            <a:off x="10393680" y="1198980"/>
            <a:ext cx="1255776" cy="766541"/>
          </a:xfrm>
          <a:prstGeom prst="chevron">
            <a:avLst/>
          </a:prstGeom>
          <a:solidFill>
            <a:srgbClr val="76323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0" name="Freccia a gallone 29">
            <a:extLst>
              <a:ext uri="{FF2B5EF4-FFF2-40B4-BE49-F238E27FC236}">
                <a16:creationId xmlns:a16="http://schemas.microsoft.com/office/drawing/2014/main" id="{46D4BC47-6DE8-93EC-198C-AE02B1410B8C}"/>
              </a:ext>
            </a:extLst>
          </p:cNvPr>
          <p:cNvSpPr/>
          <p:nvPr/>
        </p:nvSpPr>
        <p:spPr>
          <a:xfrm>
            <a:off x="9284208" y="1198980"/>
            <a:ext cx="1255776" cy="766541"/>
          </a:xfrm>
          <a:prstGeom prst="chevron">
            <a:avLst/>
          </a:prstGeom>
          <a:solidFill>
            <a:srgbClr val="76323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1" name="Freccia a gallone 30">
            <a:extLst>
              <a:ext uri="{FF2B5EF4-FFF2-40B4-BE49-F238E27FC236}">
                <a16:creationId xmlns:a16="http://schemas.microsoft.com/office/drawing/2014/main" id="{5A99BB9F-7963-2C2C-E4F7-2C39167A41C0}"/>
              </a:ext>
            </a:extLst>
          </p:cNvPr>
          <p:cNvSpPr/>
          <p:nvPr/>
        </p:nvSpPr>
        <p:spPr>
          <a:xfrm>
            <a:off x="8174736" y="1198980"/>
            <a:ext cx="1255776" cy="766541"/>
          </a:xfrm>
          <a:prstGeom prst="chevron">
            <a:avLst/>
          </a:prstGeom>
          <a:solidFill>
            <a:srgbClr val="76323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2" name="Freccia a gallone 31">
            <a:extLst>
              <a:ext uri="{FF2B5EF4-FFF2-40B4-BE49-F238E27FC236}">
                <a16:creationId xmlns:a16="http://schemas.microsoft.com/office/drawing/2014/main" id="{14B863CE-06D9-6233-244E-59BAC9FC2A29}"/>
              </a:ext>
            </a:extLst>
          </p:cNvPr>
          <p:cNvSpPr/>
          <p:nvPr/>
        </p:nvSpPr>
        <p:spPr>
          <a:xfrm>
            <a:off x="7065264" y="1198980"/>
            <a:ext cx="1255776" cy="766541"/>
          </a:xfrm>
          <a:prstGeom prst="chevron">
            <a:avLst/>
          </a:prstGeom>
          <a:solidFill>
            <a:srgbClr val="76323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3" name="Freccia a gallone 32">
            <a:extLst>
              <a:ext uri="{FF2B5EF4-FFF2-40B4-BE49-F238E27FC236}">
                <a16:creationId xmlns:a16="http://schemas.microsoft.com/office/drawing/2014/main" id="{68AB01F0-F686-66EE-FF47-1AD918968A9F}"/>
              </a:ext>
            </a:extLst>
          </p:cNvPr>
          <p:cNvSpPr/>
          <p:nvPr/>
        </p:nvSpPr>
        <p:spPr>
          <a:xfrm>
            <a:off x="5955792" y="1198980"/>
            <a:ext cx="1255776" cy="766541"/>
          </a:xfrm>
          <a:prstGeom prst="chevron">
            <a:avLst/>
          </a:prstGeom>
          <a:solidFill>
            <a:srgbClr val="76323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6973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0CF49-FF7E-7410-D7AF-76C90E460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0FED19CB-1D8A-0E8E-015C-4875D35B3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D510628-F545-6850-3471-BAF15D252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2000" dirty="0"/>
              <a:t>Prima integrazione di </a:t>
            </a:r>
            <a:r>
              <a:rPr lang="it-IT" sz="2000" b="1" dirty="0"/>
              <a:t>FGF</a:t>
            </a:r>
            <a:r>
              <a:rPr lang="it-IT" sz="2000" dirty="0"/>
              <a:t> e </a:t>
            </a:r>
            <a:r>
              <a:rPr lang="it-IT" sz="2000" b="1" dirty="0"/>
              <a:t>CS</a:t>
            </a:r>
            <a:r>
              <a:rPr lang="it-IT" sz="2000" dirty="0"/>
              <a:t> in un </a:t>
            </a:r>
            <a:r>
              <a:rPr lang="it-IT" sz="2000" b="1" dirty="0"/>
              <a:t>processo ibrido di LFAM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Caratterizzazione completa del rivestimento</a:t>
            </a:r>
          </a:p>
          <a:p>
            <a:pPr>
              <a:lnSpc>
                <a:spcPct val="100000"/>
              </a:lnSpc>
            </a:pPr>
            <a:r>
              <a:rPr lang="it-IT" sz="2000" b="1" dirty="0"/>
              <a:t>Buona adesione</a:t>
            </a:r>
            <a:r>
              <a:rPr lang="it-IT" sz="2000" dirty="0"/>
              <a:t> dimostrata, segno del potenziale del processo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Inconsistenza della deposizione su substrato CFR-PC evidenzia la necessità di </a:t>
            </a:r>
            <a:r>
              <a:rPr lang="it-IT" sz="2000" b="1" dirty="0"/>
              <a:t>ulteriori studi per stabilizzare il processo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Le caratteristiche delle due tecnologie, unite ai risultati ottenuti, aprono la strada ad </a:t>
            </a:r>
            <a:r>
              <a:rPr lang="it-IT" sz="2000" b="1" dirty="0"/>
              <a:t>applicazioni industriali cost-</a:t>
            </a:r>
            <a:r>
              <a:rPr lang="it-IT" sz="2000" b="1" dirty="0" err="1"/>
              <a:t>efficient</a:t>
            </a:r>
            <a:r>
              <a:rPr lang="it-IT" sz="2000" dirty="0"/>
              <a:t> e ad alte prestazioni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8B119F8-ADD6-48A5-B07B-0A7C6E69F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A3C6A4F-E8E7-AB96-603A-4B6A07BF50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" t="28639" r="7181" b="11005"/>
          <a:stretch>
            <a:fillRect/>
          </a:stretch>
        </p:blipFill>
        <p:spPr bwMode="auto">
          <a:xfrm>
            <a:off x="3620080" y="4181433"/>
            <a:ext cx="4951840" cy="1700784"/>
          </a:xfrm>
          <a:custGeom>
            <a:avLst/>
            <a:gdLst>
              <a:gd name="connsiteX0" fmla="*/ 283470 w 4951840"/>
              <a:gd name="connsiteY0" fmla="*/ 0 h 1700784"/>
              <a:gd name="connsiteX1" fmla="*/ 4668370 w 4951840"/>
              <a:gd name="connsiteY1" fmla="*/ 0 h 1700784"/>
              <a:gd name="connsiteX2" fmla="*/ 4951840 w 4951840"/>
              <a:gd name="connsiteY2" fmla="*/ 283470 h 1700784"/>
              <a:gd name="connsiteX3" fmla="*/ 4951840 w 4951840"/>
              <a:gd name="connsiteY3" fmla="*/ 1417314 h 1700784"/>
              <a:gd name="connsiteX4" fmla="*/ 4668370 w 4951840"/>
              <a:gd name="connsiteY4" fmla="*/ 1700784 h 1700784"/>
              <a:gd name="connsiteX5" fmla="*/ 283470 w 4951840"/>
              <a:gd name="connsiteY5" fmla="*/ 1700784 h 1700784"/>
              <a:gd name="connsiteX6" fmla="*/ 0 w 4951840"/>
              <a:gd name="connsiteY6" fmla="*/ 1417314 h 1700784"/>
              <a:gd name="connsiteX7" fmla="*/ 0 w 4951840"/>
              <a:gd name="connsiteY7" fmla="*/ 283470 h 1700784"/>
              <a:gd name="connsiteX8" fmla="*/ 283470 w 4951840"/>
              <a:gd name="connsiteY8" fmla="*/ 0 h 170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1840" h="1700784">
                <a:moveTo>
                  <a:pt x="283470" y="0"/>
                </a:moveTo>
                <a:lnTo>
                  <a:pt x="4668370" y="0"/>
                </a:lnTo>
                <a:cubicBezTo>
                  <a:pt x="4824926" y="0"/>
                  <a:pt x="4951840" y="126914"/>
                  <a:pt x="4951840" y="283470"/>
                </a:cubicBezTo>
                <a:lnTo>
                  <a:pt x="4951840" y="1417314"/>
                </a:lnTo>
                <a:cubicBezTo>
                  <a:pt x="4951840" y="1573870"/>
                  <a:pt x="4824926" y="1700784"/>
                  <a:pt x="4668370" y="1700784"/>
                </a:cubicBezTo>
                <a:lnTo>
                  <a:pt x="283470" y="1700784"/>
                </a:lnTo>
                <a:cubicBezTo>
                  <a:pt x="126914" y="1700784"/>
                  <a:pt x="0" y="1573870"/>
                  <a:pt x="0" y="1417314"/>
                </a:cubicBezTo>
                <a:lnTo>
                  <a:pt x="0" y="283470"/>
                </a:lnTo>
                <a:cubicBezTo>
                  <a:pt x="0" y="126914"/>
                  <a:pt x="126914" y="0"/>
                  <a:pt x="283470" y="0"/>
                </a:cubicBezTo>
                <a:close/>
              </a:path>
            </a:pathLst>
          </a:custGeom>
          <a:noFill/>
          <a:ln w="28575">
            <a:solidFill>
              <a:srgbClr val="76323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806187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BED41-47F9-58A8-84C5-54C04695C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0479DAC3-CFA6-4626-1021-4E5CF1285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Bibliografia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C1E589B-499C-37FF-8540-99E032BE3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1800" dirty="0"/>
              <a:t>[1] 	</a:t>
            </a:r>
            <a:r>
              <a:rPr lang="en-US" sz="1800" dirty="0"/>
              <a:t>Vanerio, D., Guagliano, M. &amp; Bagherifard, S. Emerging trends in large format additive manufacturing 	processes and hybrid techniques. Prog Addit </a:t>
            </a:r>
            <a:r>
              <a:rPr lang="en-US" sz="1800" dirty="0" err="1"/>
              <a:t>Manuf</a:t>
            </a:r>
            <a:r>
              <a:rPr lang="en-US" sz="1800" dirty="0"/>
              <a:t> 10, 1945–1972 (2025). 	</a:t>
            </a:r>
            <a:r>
              <a:rPr lang="en-US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https://doi.org/10.1007/s40964-024-00771-1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[2]	R. </a:t>
            </a:r>
            <a:r>
              <a:rPr lang="en-US" sz="1800" dirty="0" err="1"/>
              <a:t>Melentiev</a:t>
            </a:r>
            <a:r>
              <a:rPr lang="en-US" sz="1800" dirty="0"/>
              <a:t>, N. Yu, and G. </a:t>
            </a:r>
            <a:r>
              <a:rPr lang="en-US" sz="1800" dirty="0" err="1"/>
              <a:t>Lubineau</a:t>
            </a:r>
            <a:r>
              <a:rPr lang="en-US" sz="1800" dirty="0"/>
              <a:t>, “Polymer metallization via cold spray additive manufacturing: A 	review of process control, coating qualities, and prospective applications,” Dec. 01, 2021, Elsevier B.V. 	</a:t>
            </a:r>
            <a:r>
              <a:rPr lang="en-US" sz="1800" u="sng" dirty="0" err="1"/>
              <a:t>doi</a:t>
            </a:r>
            <a:r>
              <a:rPr lang="en-US" sz="1800" u="sng" dirty="0"/>
              <a:t>: 10.1016/j.addma.2021.102459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[3] 	R. Della Gatta, A. S. Perna, A. Viscusi, G. Pasquino, and A. Astarita, “Cold spray deposition of metallic 	coatings on polymers: a review,” Jan. 01, 2022, Springer. </a:t>
            </a:r>
            <a:r>
              <a:rPr lang="en-US" sz="1800" u="sng" dirty="0" err="1"/>
              <a:t>doi</a:t>
            </a:r>
            <a:r>
              <a:rPr lang="en-US" sz="1800" u="sng" dirty="0"/>
              <a:t>: 10.1007/s10853-021-06561-2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[4] 	A. </a:t>
            </a:r>
            <a:r>
              <a:rPr lang="en-US" sz="1800" dirty="0" err="1"/>
              <a:t>Małachowska</a:t>
            </a:r>
            <a:r>
              <a:rPr lang="en-US" sz="1800" dirty="0"/>
              <a:t>, M. Winnicki, M. Stachowicz, and M. Korzeniowski, “</a:t>
            </a:r>
            <a:r>
              <a:rPr lang="en-US" sz="1800" dirty="0" err="1"/>
              <a:t>Metallisation</a:t>
            </a:r>
            <a:r>
              <a:rPr lang="en-US" sz="1800" dirty="0"/>
              <a:t> of polycarbonates 	using a low pressure cold spray method,” Surface Engineering, vol. 34, no. 3, pp. 251–258, Mar. 2018, 	</a:t>
            </a:r>
            <a:r>
              <a:rPr lang="en-US" sz="1800" u="sng" dirty="0" err="1"/>
              <a:t>doi</a:t>
            </a:r>
            <a:r>
              <a:rPr lang="en-US" sz="1800" u="sng" dirty="0"/>
              <a:t>: 10.1080/02670844.2016.1277843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[5] 	P. Kindermann, M. Strasser, M. </a:t>
            </a:r>
            <a:r>
              <a:rPr lang="en-US" sz="1800" dirty="0" err="1"/>
              <a:t>Wunderer</a:t>
            </a:r>
            <a:r>
              <a:rPr lang="en-US" sz="1800" dirty="0"/>
              <a:t>, I. </a:t>
            </a:r>
            <a:r>
              <a:rPr lang="en-US" sz="1800" dirty="0" err="1"/>
              <a:t>Uensal</a:t>
            </a:r>
            <a:r>
              <a:rPr lang="en-US" sz="1800" dirty="0"/>
              <a:t>, M. Horn, and C. Seidel, “Cold spray forming: a 	novel approach in cold spray additive manufacturing of complex parts using 3D-printed polymer 	molds,” Progress in Additive Manufacturing, vol. 9, pp. 1567–1578, Dec. 2024, </a:t>
            </a:r>
            <a:r>
              <a:rPr lang="en-US" sz="1800" u="sng" dirty="0" err="1"/>
              <a:t>doi</a:t>
            </a:r>
            <a:r>
              <a:rPr lang="en-US" sz="1800" u="sng" dirty="0"/>
              <a:t>: 10.1007/s40964-</a:t>
            </a:r>
            <a:r>
              <a:rPr lang="en-US" sz="1800" dirty="0"/>
              <a:t>	</a:t>
            </a:r>
            <a:r>
              <a:rPr lang="en-US" sz="1800" u="sng" dirty="0"/>
              <a:t>023-00521-9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[6] 	A. S. Perna, A. Viscusi, R. Della Gatta, and A. Astarita, “Integrating 3D printing of polymer matrix 	composites and metal additive layer manufacturing: surface metallization of 3D printed composite 	panels through cold spray deposition of </a:t>
            </a:r>
            <a:r>
              <a:rPr lang="en-US" sz="1800" dirty="0" err="1"/>
              <a:t>aluminium</a:t>
            </a:r>
            <a:r>
              <a:rPr lang="en-US" sz="1800" dirty="0"/>
              <a:t> particles,” International Journal of Material 	Forming, vol. 15, no. 2, Mar. 2022, </a:t>
            </a:r>
            <a:r>
              <a:rPr lang="en-US" sz="1800" u="sng" dirty="0" err="1"/>
              <a:t>doi</a:t>
            </a:r>
            <a:r>
              <a:rPr lang="en-US" sz="1800" u="sng" dirty="0"/>
              <a:t>: 10.1007/s12289-022-01665-9</a:t>
            </a:r>
            <a:r>
              <a:rPr lang="en-US" sz="1800" dirty="0"/>
              <a:t>.</a:t>
            </a:r>
            <a:endParaRPr lang="it-IT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it-IT" sz="180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7D7C512-BE32-44EE-EEE5-183CAB866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5283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E6A8A-A677-BEB5-CC20-6C4EA1691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988EF16D-05F8-DE5A-F3C4-79C138A2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6937"/>
            <a:ext cx="10515600" cy="2524125"/>
          </a:xfrm>
        </p:spPr>
        <p:txBody>
          <a:bodyPr anchor="ctr">
            <a:normAutofit/>
          </a:bodyPr>
          <a:lstStyle/>
          <a:p>
            <a:r>
              <a:rPr lang="it-IT" sz="5400" dirty="0"/>
              <a:t>Grazie per l’attenzione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4EFD569-63B3-258A-090A-DB9708183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8880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F50640D-2608-CD65-D272-B3597159D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88F3C90E-1B3A-BA2C-324B-CE1DDF306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Introduzione - Complementarietà FGF e CS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6D9C015-0AE8-D429-D0F3-11E1EC3E0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  <a:endParaRPr lang="it-IT" dirty="0"/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82BD1D59-F0C4-C3B8-31AD-755DADF491EE}"/>
              </a:ext>
            </a:extLst>
          </p:cNvPr>
          <p:cNvSpPr/>
          <p:nvPr/>
        </p:nvSpPr>
        <p:spPr>
          <a:xfrm rot="10800000">
            <a:off x="726832" y="1253308"/>
            <a:ext cx="5210907" cy="2448000"/>
          </a:xfrm>
          <a:prstGeom prst="downArrow">
            <a:avLst>
              <a:gd name="adj1" fmla="val 89083"/>
              <a:gd name="adj2" fmla="val 3549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id="{6981D36D-6194-F2E1-7A14-F9115C9F75C9}"/>
              </a:ext>
            </a:extLst>
          </p:cNvPr>
          <p:cNvSpPr/>
          <p:nvPr/>
        </p:nvSpPr>
        <p:spPr>
          <a:xfrm>
            <a:off x="726831" y="3747241"/>
            <a:ext cx="5210907" cy="2448000"/>
          </a:xfrm>
          <a:prstGeom prst="downArrow">
            <a:avLst>
              <a:gd name="adj1" fmla="val 89083"/>
              <a:gd name="adj2" fmla="val 37651"/>
            </a:avLst>
          </a:prstGeom>
          <a:solidFill>
            <a:srgbClr val="7632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contenuto 5">
            <a:extLst>
              <a:ext uri="{FF2B5EF4-FFF2-40B4-BE49-F238E27FC236}">
                <a16:creationId xmlns:a16="http://schemas.microsoft.com/office/drawing/2014/main" id="{B4DD4A23-39ED-F8AC-8C08-B48CF86A7E6F}"/>
              </a:ext>
            </a:extLst>
          </p:cNvPr>
          <p:cNvSpPr txBox="1">
            <a:spLocks/>
          </p:cNvSpPr>
          <p:nvPr/>
        </p:nvSpPr>
        <p:spPr>
          <a:xfrm>
            <a:off x="2198075" y="1602140"/>
            <a:ext cx="2268417" cy="2325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/>
              <a:t>Materiali leggeri</a:t>
            </a:r>
            <a:endParaRPr lang="it-IT" sz="1100" dirty="0"/>
          </a:p>
          <a:p>
            <a:r>
              <a:rPr lang="it-IT" sz="1800" dirty="0"/>
              <a:t>Materia prima economica</a:t>
            </a:r>
            <a:endParaRPr lang="it-IT" sz="1100" dirty="0"/>
          </a:p>
          <a:p>
            <a:r>
              <a:rPr lang="it-IT" sz="1800" dirty="0"/>
              <a:t>Libertà geometrica</a:t>
            </a:r>
          </a:p>
          <a:p>
            <a:r>
              <a:rPr lang="it-IT" sz="1800" dirty="0"/>
              <a:t>Alta produttività</a:t>
            </a:r>
          </a:p>
          <a:p>
            <a:endParaRPr lang="it-IT" sz="1200" dirty="0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4CA1A74D-52A5-5DF6-90D5-68978C6D2DC6}"/>
              </a:ext>
            </a:extLst>
          </p:cNvPr>
          <p:cNvSpPr/>
          <p:nvPr/>
        </p:nvSpPr>
        <p:spPr>
          <a:xfrm>
            <a:off x="2929466" y="3295250"/>
            <a:ext cx="880534" cy="8805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9B5A6C3-46B8-CC56-2E8B-38AE53D36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7773" y="3470815"/>
            <a:ext cx="1583919" cy="6220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dirty="0"/>
              <a:t>FGF</a:t>
            </a:r>
          </a:p>
        </p:txBody>
      </p:sp>
      <p:sp>
        <p:nvSpPr>
          <p:cNvPr id="21" name="Freccia in giù 20">
            <a:extLst>
              <a:ext uri="{FF2B5EF4-FFF2-40B4-BE49-F238E27FC236}">
                <a16:creationId xmlns:a16="http://schemas.microsoft.com/office/drawing/2014/main" id="{17958D3D-2646-8244-07A1-8301139EB5D4}"/>
              </a:ext>
            </a:extLst>
          </p:cNvPr>
          <p:cNvSpPr/>
          <p:nvPr/>
        </p:nvSpPr>
        <p:spPr>
          <a:xfrm rot="10800000">
            <a:off x="6254261" y="1253308"/>
            <a:ext cx="5210907" cy="2448000"/>
          </a:xfrm>
          <a:prstGeom prst="downArrow">
            <a:avLst>
              <a:gd name="adj1" fmla="val 89083"/>
              <a:gd name="adj2" fmla="val 3549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in giù 21">
            <a:extLst>
              <a:ext uri="{FF2B5EF4-FFF2-40B4-BE49-F238E27FC236}">
                <a16:creationId xmlns:a16="http://schemas.microsoft.com/office/drawing/2014/main" id="{6B799618-856B-11E7-31F7-CC5BE2880CB8}"/>
              </a:ext>
            </a:extLst>
          </p:cNvPr>
          <p:cNvSpPr/>
          <p:nvPr/>
        </p:nvSpPr>
        <p:spPr>
          <a:xfrm>
            <a:off x="6254260" y="3747241"/>
            <a:ext cx="5210907" cy="2448000"/>
          </a:xfrm>
          <a:prstGeom prst="downArrow">
            <a:avLst>
              <a:gd name="adj1" fmla="val 89083"/>
              <a:gd name="adj2" fmla="val 37411"/>
            </a:avLst>
          </a:prstGeom>
          <a:solidFill>
            <a:srgbClr val="7632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A9058350-BDE7-7435-EF4D-026B16AAF02D}"/>
              </a:ext>
            </a:extLst>
          </p:cNvPr>
          <p:cNvSpPr/>
          <p:nvPr/>
        </p:nvSpPr>
        <p:spPr>
          <a:xfrm>
            <a:off x="8456895" y="3295250"/>
            <a:ext cx="880534" cy="8805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25" name="Segnaposto contenuto 5">
            <a:extLst>
              <a:ext uri="{FF2B5EF4-FFF2-40B4-BE49-F238E27FC236}">
                <a16:creationId xmlns:a16="http://schemas.microsoft.com/office/drawing/2014/main" id="{A92CF8D3-45D1-17AC-82CE-31BAA3789FEC}"/>
              </a:ext>
            </a:extLst>
          </p:cNvPr>
          <p:cNvSpPr txBox="1">
            <a:spLocks/>
          </p:cNvSpPr>
          <p:nvPr/>
        </p:nvSpPr>
        <p:spPr>
          <a:xfrm>
            <a:off x="8105202" y="3484992"/>
            <a:ext cx="1583919" cy="622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3200" dirty="0"/>
              <a:t>CS</a:t>
            </a:r>
          </a:p>
        </p:txBody>
      </p:sp>
      <p:sp>
        <p:nvSpPr>
          <p:cNvPr id="26" name="Segnaposto contenuto 5">
            <a:extLst>
              <a:ext uri="{FF2B5EF4-FFF2-40B4-BE49-F238E27FC236}">
                <a16:creationId xmlns:a16="http://schemas.microsoft.com/office/drawing/2014/main" id="{8FA47E9A-3F5D-339E-46AA-9FE2C8C47FAA}"/>
              </a:ext>
            </a:extLst>
          </p:cNvPr>
          <p:cNvSpPr txBox="1">
            <a:spLocks/>
          </p:cNvSpPr>
          <p:nvPr/>
        </p:nvSpPr>
        <p:spPr>
          <a:xfrm>
            <a:off x="3319346" y="2503821"/>
            <a:ext cx="4114800" cy="2325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000" dirty="0"/>
          </a:p>
        </p:txBody>
      </p:sp>
      <p:sp>
        <p:nvSpPr>
          <p:cNvPr id="27" name="Segnaposto contenuto 5">
            <a:extLst>
              <a:ext uri="{FF2B5EF4-FFF2-40B4-BE49-F238E27FC236}">
                <a16:creationId xmlns:a16="http://schemas.microsoft.com/office/drawing/2014/main" id="{F90A43D1-03F4-7DD5-3B09-7139E56ECFD2}"/>
              </a:ext>
            </a:extLst>
          </p:cNvPr>
          <p:cNvSpPr txBox="1">
            <a:spLocks/>
          </p:cNvSpPr>
          <p:nvPr/>
        </p:nvSpPr>
        <p:spPr>
          <a:xfrm>
            <a:off x="7571800" y="4182243"/>
            <a:ext cx="2575825" cy="2325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solidFill>
                  <a:schemeClr val="bg1"/>
                </a:solidFill>
              </a:rPr>
              <a:t>Controllo geometrico critico</a:t>
            </a:r>
          </a:p>
          <a:p>
            <a:r>
              <a:rPr lang="it-IT" sz="1800" dirty="0">
                <a:solidFill>
                  <a:schemeClr val="bg1"/>
                </a:solidFill>
              </a:rPr>
              <a:t>Materia prima costosa</a:t>
            </a:r>
          </a:p>
          <a:p>
            <a:r>
              <a:rPr lang="it-IT" sz="1800" dirty="0">
                <a:solidFill>
                  <a:schemeClr val="bg1"/>
                </a:solidFill>
              </a:rPr>
              <a:t>Materiali pesanti</a:t>
            </a:r>
          </a:p>
          <a:p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28" name="Segnaposto contenuto 5">
            <a:extLst>
              <a:ext uri="{FF2B5EF4-FFF2-40B4-BE49-F238E27FC236}">
                <a16:creationId xmlns:a16="http://schemas.microsoft.com/office/drawing/2014/main" id="{2EFAC2EA-58ED-BEEE-CA0E-4194D28A8360}"/>
              </a:ext>
            </a:extLst>
          </p:cNvPr>
          <p:cNvSpPr txBox="1">
            <a:spLocks/>
          </p:cNvSpPr>
          <p:nvPr/>
        </p:nvSpPr>
        <p:spPr>
          <a:xfrm>
            <a:off x="9337429" y="3875037"/>
            <a:ext cx="1933498" cy="2325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30" name="Segnaposto contenuto 5">
            <a:extLst>
              <a:ext uri="{FF2B5EF4-FFF2-40B4-BE49-F238E27FC236}">
                <a16:creationId xmlns:a16="http://schemas.microsoft.com/office/drawing/2014/main" id="{50D55751-C33F-D39A-2610-56481637F51A}"/>
              </a:ext>
            </a:extLst>
          </p:cNvPr>
          <p:cNvSpPr txBox="1">
            <a:spLocks/>
          </p:cNvSpPr>
          <p:nvPr/>
        </p:nvSpPr>
        <p:spPr>
          <a:xfrm>
            <a:off x="7725508" y="1767183"/>
            <a:ext cx="2268417" cy="2325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/>
              <a:t>Alta produttività</a:t>
            </a:r>
          </a:p>
          <a:p>
            <a:r>
              <a:rPr lang="it-IT" sz="1800" dirty="0"/>
              <a:t>Materiali ad alte prestazioni</a:t>
            </a:r>
          </a:p>
          <a:p>
            <a:r>
              <a:rPr lang="it-IT" sz="1800" dirty="0"/>
              <a:t>Deposizione a stato solido</a:t>
            </a:r>
          </a:p>
          <a:p>
            <a:endParaRPr lang="it-IT" sz="1200" dirty="0"/>
          </a:p>
        </p:txBody>
      </p:sp>
      <p:sp>
        <p:nvSpPr>
          <p:cNvPr id="34" name="Segnaposto contenuto 5">
            <a:extLst>
              <a:ext uri="{FF2B5EF4-FFF2-40B4-BE49-F238E27FC236}">
                <a16:creationId xmlns:a16="http://schemas.microsoft.com/office/drawing/2014/main" id="{9A2C7F9A-080A-3936-ABD3-EF3D7CEE5317}"/>
              </a:ext>
            </a:extLst>
          </p:cNvPr>
          <p:cNvSpPr txBox="1">
            <a:spLocks/>
          </p:cNvSpPr>
          <p:nvPr/>
        </p:nvSpPr>
        <p:spPr>
          <a:xfrm>
            <a:off x="1932236" y="4182243"/>
            <a:ext cx="2800096" cy="2325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solidFill>
                  <a:schemeClr val="bg1"/>
                </a:solidFill>
              </a:rPr>
              <a:t>Proprietà meccaniche limitate</a:t>
            </a:r>
          </a:p>
          <a:p>
            <a:r>
              <a:rPr lang="it-IT" sz="1800" dirty="0">
                <a:solidFill>
                  <a:schemeClr val="bg1"/>
                </a:solidFill>
              </a:rPr>
              <a:t>Bassa conduttività</a:t>
            </a:r>
          </a:p>
          <a:p>
            <a:r>
              <a:rPr lang="it-IT" sz="1800" dirty="0">
                <a:solidFill>
                  <a:schemeClr val="bg1"/>
                </a:solidFill>
              </a:rPr>
              <a:t>Bassa resistenza all’usura</a:t>
            </a:r>
          </a:p>
        </p:txBody>
      </p:sp>
    </p:spTree>
    <p:extLst>
      <p:ext uri="{BB962C8B-B14F-4D97-AF65-F5344CB8AC3E}">
        <p14:creationId xmlns:p14="http://schemas.microsoft.com/office/powerpoint/2010/main" val="2298997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Introduzione – Large Format Additive Manufacturing (LFAM)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838200" y="1185333"/>
            <a:ext cx="3886200" cy="499163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it-IT" sz="2000" dirty="0"/>
              <a:t>LFAM estende i vantaggi dell’Additive Manufacturing a componenti </a:t>
            </a:r>
            <a:r>
              <a:rPr lang="it-IT" sz="2000" b="1" dirty="0"/>
              <a:t>&gt;1 m³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it-IT" sz="2000" dirty="0"/>
              <a:t>Benefici principali: riduzione tempi ciclo, scarti e fasi di assemblaggio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it-IT" sz="2000" dirty="0"/>
              <a:t>Tecnologie ad alto TRL: </a:t>
            </a:r>
            <a:r>
              <a:rPr lang="it-IT" sz="2000" b="1" dirty="0"/>
              <a:t>DED</a:t>
            </a:r>
            <a:r>
              <a:rPr lang="it-IT" sz="2000" dirty="0"/>
              <a:t>, </a:t>
            </a:r>
            <a:r>
              <a:rPr lang="it-IT" sz="2000" b="1" dirty="0"/>
              <a:t>FGF</a:t>
            </a:r>
            <a:r>
              <a:rPr lang="it-IT" sz="2000" dirty="0"/>
              <a:t>, </a:t>
            </a:r>
            <a:r>
              <a:rPr lang="it-IT" sz="2000" b="1" dirty="0"/>
              <a:t>CSAM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it-IT" sz="2000" dirty="0"/>
              <a:t>Caratteristiche: </a:t>
            </a:r>
            <a:r>
              <a:rPr lang="it-IT" sz="2000" b="1" dirty="0"/>
              <a:t>elevati tassi di deposizione</a:t>
            </a:r>
            <a:r>
              <a:rPr lang="it-IT" sz="2000" dirty="0"/>
              <a:t>, </a:t>
            </a:r>
            <a:r>
              <a:rPr lang="it-IT" sz="2000" b="1" dirty="0"/>
              <a:t>ampia gamma materiali</a:t>
            </a:r>
            <a:r>
              <a:rPr lang="it-IT" sz="2000" dirty="0"/>
              <a:t>, </a:t>
            </a:r>
            <a:r>
              <a:rPr lang="it-IT" sz="2000" b="1" dirty="0"/>
              <a:t>libertà geometrica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it-IT" sz="2000" dirty="0"/>
              <a:t>Applicazioni: </a:t>
            </a:r>
            <a:r>
              <a:rPr lang="it-IT" sz="2000" b="1" dirty="0" err="1"/>
              <a:t>aerospace</a:t>
            </a:r>
            <a:r>
              <a:rPr lang="it-IT" sz="2000" dirty="0"/>
              <a:t>, </a:t>
            </a:r>
            <a:r>
              <a:rPr lang="it-IT" sz="2000" b="1" dirty="0"/>
              <a:t>automotive</a:t>
            </a:r>
            <a:r>
              <a:rPr lang="it-IT" sz="2000" dirty="0"/>
              <a:t>, </a:t>
            </a:r>
            <a:r>
              <a:rPr lang="it-IT" sz="2000" b="1" dirty="0" err="1"/>
              <a:t>tooling</a:t>
            </a:r>
            <a:r>
              <a:rPr lang="it-IT" sz="2000" dirty="0"/>
              <a:t>, </a:t>
            </a:r>
            <a:r>
              <a:rPr lang="it-IT" sz="2000" b="1" dirty="0"/>
              <a:t>marine</a:t>
            </a:r>
            <a:r>
              <a:rPr lang="it-IT" sz="2000" dirty="0"/>
              <a:t>, </a:t>
            </a:r>
            <a:r>
              <a:rPr lang="it-IT" sz="2000" b="1" dirty="0"/>
              <a:t>costruzioni</a:t>
            </a:r>
            <a:r>
              <a:rPr lang="it-IT" sz="2000" dirty="0"/>
              <a:t> [1]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52C59F7-FA53-9029-882A-2A3AD8BDCE16}"/>
              </a:ext>
            </a:extLst>
          </p:cNvPr>
          <p:cNvSpPr txBox="1"/>
          <p:nvPr/>
        </p:nvSpPr>
        <p:spPr>
          <a:xfrm>
            <a:off x="669297" y="6035825"/>
            <a:ext cx="1085340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0" i="1" dirty="0">
                <a:solidFill>
                  <a:schemeClr val="bg1">
                    <a:lumMod val="65000"/>
                  </a:schemeClr>
                </a:solidFill>
                <a:effectLst/>
              </a:rPr>
              <a:t>[1] Vanerio, D., Guagliano, M. &amp; Bagherifard, S. Emerging trends in large format additive manufacturing processes and hybrid techniques. Prog Addit </a:t>
            </a:r>
            <a:r>
              <a:rPr lang="en-US" sz="900" b="0" i="1" dirty="0" err="1">
                <a:solidFill>
                  <a:schemeClr val="bg1">
                    <a:lumMod val="65000"/>
                  </a:schemeClr>
                </a:solidFill>
                <a:effectLst/>
              </a:rPr>
              <a:t>Manuf</a:t>
            </a:r>
            <a:r>
              <a:rPr lang="en-US" sz="900" b="0" i="1" dirty="0">
                <a:solidFill>
                  <a:schemeClr val="bg1">
                    <a:lumMod val="65000"/>
                  </a:schemeClr>
                </a:solidFill>
                <a:effectLst/>
              </a:rPr>
              <a:t> 10, 1945–1972 (2025). https://doi.org/10.1007/s40964-024-00771-1</a:t>
            </a:r>
            <a:endParaRPr lang="it-IT" sz="9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Segnaposto contenuto 5">
            <a:extLst>
              <a:ext uri="{FF2B5EF4-FFF2-40B4-BE49-F238E27FC236}">
                <a16:creationId xmlns:a16="http://schemas.microsoft.com/office/drawing/2014/main" id="{9BC1B51E-F2AE-5085-C5F4-C9552A95DAF7}"/>
              </a:ext>
            </a:extLst>
          </p:cNvPr>
          <p:cNvSpPr txBox="1">
            <a:spLocks/>
          </p:cNvSpPr>
          <p:nvPr/>
        </p:nvSpPr>
        <p:spPr>
          <a:xfrm>
            <a:off x="8921748" y="1270753"/>
            <a:ext cx="2114550" cy="408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 err="1"/>
              <a:t>Cold</a:t>
            </a:r>
            <a:r>
              <a:rPr lang="it-IT" sz="1800" b="1" dirty="0"/>
              <a:t> Spray (CS)</a:t>
            </a:r>
          </a:p>
        </p:txBody>
      </p:sp>
      <p:sp>
        <p:nvSpPr>
          <p:cNvPr id="11" name="Segnaposto contenuto 5">
            <a:extLst>
              <a:ext uri="{FF2B5EF4-FFF2-40B4-BE49-F238E27FC236}">
                <a16:creationId xmlns:a16="http://schemas.microsoft.com/office/drawing/2014/main" id="{FB8DBB9D-D22C-6AAB-D608-037C477CF0C7}"/>
              </a:ext>
            </a:extLst>
          </p:cNvPr>
          <p:cNvSpPr txBox="1">
            <a:spLocks/>
          </p:cNvSpPr>
          <p:nvPr/>
        </p:nvSpPr>
        <p:spPr>
          <a:xfrm>
            <a:off x="4724400" y="1279534"/>
            <a:ext cx="3657338" cy="530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 err="1"/>
              <a:t>Fused</a:t>
            </a:r>
            <a:r>
              <a:rPr lang="it-IT" sz="1800" b="1" dirty="0"/>
              <a:t> Granulate </a:t>
            </a:r>
            <a:r>
              <a:rPr lang="it-IT" sz="1800" b="1" dirty="0" err="1"/>
              <a:t>Fabrication</a:t>
            </a:r>
            <a:r>
              <a:rPr lang="it-IT" sz="1800" b="1" dirty="0"/>
              <a:t> (FGF)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62EBCEE-F0ED-B47F-CF11-8523275D41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7060" y="1648734"/>
            <a:ext cx="3111239" cy="4399256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0A4EA8AD-A145-E7EC-27FC-5AF15088C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3592" t="404" r="5943" b="404"/>
          <a:stretch>
            <a:fillRect/>
          </a:stretch>
        </p:blipFill>
        <p:spPr>
          <a:xfrm>
            <a:off x="6825506" y="3636262"/>
            <a:ext cx="1467591" cy="1467591"/>
          </a:xfrm>
          <a:custGeom>
            <a:avLst/>
            <a:gdLst>
              <a:gd name="connsiteX0" fmla="*/ 1958975 w 3917950"/>
              <a:gd name="connsiteY0" fmla="*/ 0 h 3917950"/>
              <a:gd name="connsiteX1" fmla="*/ 3917950 w 3917950"/>
              <a:gd name="connsiteY1" fmla="*/ 1958975 h 3917950"/>
              <a:gd name="connsiteX2" fmla="*/ 1958975 w 3917950"/>
              <a:gd name="connsiteY2" fmla="*/ 3917950 h 3917950"/>
              <a:gd name="connsiteX3" fmla="*/ 0 w 3917950"/>
              <a:gd name="connsiteY3" fmla="*/ 1958975 h 3917950"/>
              <a:gd name="connsiteX4" fmla="*/ 1958975 w 3917950"/>
              <a:gd name="connsiteY4" fmla="*/ 0 h 391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7950" h="3917950">
                <a:moveTo>
                  <a:pt x="1958975" y="0"/>
                </a:moveTo>
                <a:cubicBezTo>
                  <a:pt x="3040887" y="0"/>
                  <a:pt x="3917950" y="877063"/>
                  <a:pt x="3917950" y="1958975"/>
                </a:cubicBezTo>
                <a:cubicBezTo>
                  <a:pt x="3917950" y="3040887"/>
                  <a:pt x="3040887" y="3917950"/>
                  <a:pt x="1958975" y="3917950"/>
                </a:cubicBezTo>
                <a:cubicBezTo>
                  <a:pt x="877063" y="3917950"/>
                  <a:pt x="0" y="3040887"/>
                  <a:pt x="0" y="1958975"/>
                </a:cubicBezTo>
                <a:cubicBezTo>
                  <a:pt x="0" y="877063"/>
                  <a:pt x="877063" y="0"/>
                  <a:pt x="1958975" y="0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</p:pic>
      <p:sp>
        <p:nvSpPr>
          <p:cNvPr id="18" name="Ovale 17">
            <a:extLst>
              <a:ext uri="{FF2B5EF4-FFF2-40B4-BE49-F238E27FC236}">
                <a16:creationId xmlns:a16="http://schemas.microsoft.com/office/drawing/2014/main" id="{AB90208A-B93A-1E3B-CE23-0E44E37AB994}"/>
              </a:ext>
            </a:extLst>
          </p:cNvPr>
          <p:cNvSpPr/>
          <p:nvPr/>
        </p:nvSpPr>
        <p:spPr>
          <a:xfrm>
            <a:off x="6252023" y="5138345"/>
            <a:ext cx="310410" cy="31041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45974816-4DE4-A22A-953F-C5A87D6A071D}"/>
              </a:ext>
            </a:extLst>
          </p:cNvPr>
          <p:cNvCxnSpPr>
            <a:cxnSpLocks/>
            <a:stCxn id="18" idx="1"/>
          </p:cNvCxnSpPr>
          <p:nvPr/>
        </p:nvCxnSpPr>
        <p:spPr>
          <a:xfrm flipV="1">
            <a:off x="6297481" y="4100052"/>
            <a:ext cx="568460" cy="1083751"/>
          </a:xfrm>
          <a:prstGeom prst="line">
            <a:avLst/>
          </a:prstGeom>
          <a:ln w="6350"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62A64657-827A-9B7F-CECA-C44D0C08D758}"/>
              </a:ext>
            </a:extLst>
          </p:cNvPr>
          <p:cNvCxnSpPr>
            <a:cxnSpLocks/>
            <a:stCxn id="18" idx="5"/>
            <a:endCxn id="17" idx="2"/>
          </p:cNvCxnSpPr>
          <p:nvPr/>
        </p:nvCxnSpPr>
        <p:spPr>
          <a:xfrm flipV="1">
            <a:off x="6516975" y="5103853"/>
            <a:ext cx="1042327" cy="299444"/>
          </a:xfrm>
          <a:prstGeom prst="line">
            <a:avLst/>
          </a:prstGeom>
          <a:ln w="6350"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Segnaposto contenuto 5">
            <a:extLst>
              <a:ext uri="{FF2B5EF4-FFF2-40B4-BE49-F238E27FC236}">
                <a16:creationId xmlns:a16="http://schemas.microsoft.com/office/drawing/2014/main" id="{5F986AC2-1038-4594-E8B1-9ADD6DA097F2}"/>
              </a:ext>
            </a:extLst>
          </p:cNvPr>
          <p:cNvSpPr txBox="1">
            <a:spLocks/>
          </p:cNvSpPr>
          <p:nvPr/>
        </p:nvSpPr>
        <p:spPr>
          <a:xfrm>
            <a:off x="6781386" y="3353071"/>
            <a:ext cx="1555830" cy="386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300" dirty="0">
                <a:solidFill>
                  <a:schemeClr val="tx1"/>
                </a:solidFill>
              </a:rPr>
              <a:t>Ugello</a:t>
            </a:r>
          </a:p>
        </p:txBody>
      </p:sp>
      <p:sp>
        <p:nvSpPr>
          <p:cNvPr id="26" name="Segnaposto contenuto 5">
            <a:extLst>
              <a:ext uri="{FF2B5EF4-FFF2-40B4-BE49-F238E27FC236}">
                <a16:creationId xmlns:a16="http://schemas.microsoft.com/office/drawing/2014/main" id="{B0E9E474-EDF4-7549-CC46-1A5C4F2A1458}"/>
              </a:ext>
            </a:extLst>
          </p:cNvPr>
          <p:cNvSpPr txBox="1">
            <a:spLocks/>
          </p:cNvSpPr>
          <p:nvPr/>
        </p:nvSpPr>
        <p:spPr>
          <a:xfrm>
            <a:off x="4908678" y="3880557"/>
            <a:ext cx="915633" cy="386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400" dirty="0">
                <a:solidFill>
                  <a:schemeClr val="tx1"/>
                </a:solidFill>
              </a:rPr>
              <a:t>Vite di Estrusione</a:t>
            </a:r>
          </a:p>
        </p:txBody>
      </p:sp>
      <p:pic>
        <p:nvPicPr>
          <p:cNvPr id="28" name="Immagine 27" descr="Immagine che contiene testo, schizzo, Elettrodomestico, stoviglie&#10;&#10;Il contenuto generato dall'IA potrebbe non essere corretto.">
            <a:extLst>
              <a:ext uri="{FF2B5EF4-FFF2-40B4-BE49-F238E27FC236}">
                <a16:creationId xmlns:a16="http://schemas.microsoft.com/office/drawing/2014/main" id="{B06D9795-9A56-2B27-60A6-57C21F65AA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505" y="1601728"/>
            <a:ext cx="2726527" cy="4575235"/>
          </a:xfrm>
          <a:prstGeom prst="rect">
            <a:avLst/>
          </a:prstGeom>
        </p:spPr>
      </p:pic>
      <p:sp>
        <p:nvSpPr>
          <p:cNvPr id="29" name="Segnaposto contenuto 5">
            <a:extLst>
              <a:ext uri="{FF2B5EF4-FFF2-40B4-BE49-F238E27FC236}">
                <a16:creationId xmlns:a16="http://schemas.microsoft.com/office/drawing/2014/main" id="{4E66AF1E-CFE3-89C0-40AC-34921E6C31FD}"/>
              </a:ext>
            </a:extLst>
          </p:cNvPr>
          <p:cNvSpPr txBox="1">
            <a:spLocks/>
          </p:cNvSpPr>
          <p:nvPr/>
        </p:nvSpPr>
        <p:spPr>
          <a:xfrm>
            <a:off x="6632564" y="2046582"/>
            <a:ext cx="1122359" cy="386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300" dirty="0">
                <a:solidFill>
                  <a:schemeClr val="tx1"/>
                </a:solidFill>
              </a:rPr>
              <a:t>Motore</a:t>
            </a:r>
          </a:p>
        </p:txBody>
      </p:sp>
      <p:sp>
        <p:nvSpPr>
          <p:cNvPr id="30" name="Segnaposto contenuto 5">
            <a:extLst>
              <a:ext uri="{FF2B5EF4-FFF2-40B4-BE49-F238E27FC236}">
                <a16:creationId xmlns:a16="http://schemas.microsoft.com/office/drawing/2014/main" id="{F52B90F3-CA9D-7BFE-3901-D8D52622ACEC}"/>
              </a:ext>
            </a:extLst>
          </p:cNvPr>
          <p:cNvSpPr txBox="1">
            <a:spLocks/>
          </p:cNvSpPr>
          <p:nvPr/>
        </p:nvSpPr>
        <p:spPr>
          <a:xfrm>
            <a:off x="4826205" y="4513086"/>
            <a:ext cx="1122359" cy="386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400" dirty="0">
                <a:solidFill>
                  <a:schemeClr val="tx1"/>
                </a:solidFill>
              </a:rPr>
              <a:t>Elementi Riscaldanti</a:t>
            </a:r>
          </a:p>
        </p:txBody>
      </p: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49E80180-B1FD-CDEB-56CF-46FC80E604A6}"/>
              </a:ext>
            </a:extLst>
          </p:cNvPr>
          <p:cNvCxnSpPr/>
          <p:nvPr/>
        </p:nvCxnSpPr>
        <p:spPr>
          <a:xfrm>
            <a:off x="5717894" y="4074055"/>
            <a:ext cx="6250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FD1B8B49-AC7A-9BBA-CB9A-5FB50AA1A8F7}"/>
              </a:ext>
            </a:extLst>
          </p:cNvPr>
          <p:cNvCxnSpPr>
            <a:cxnSpLocks/>
          </p:cNvCxnSpPr>
          <p:nvPr/>
        </p:nvCxnSpPr>
        <p:spPr>
          <a:xfrm flipV="1">
            <a:off x="5717894" y="4218972"/>
            <a:ext cx="474562" cy="442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1033E29A-473E-020D-1C3C-087517828EC9}"/>
              </a:ext>
            </a:extLst>
          </p:cNvPr>
          <p:cNvCxnSpPr>
            <a:cxnSpLocks/>
          </p:cNvCxnSpPr>
          <p:nvPr/>
        </p:nvCxnSpPr>
        <p:spPr>
          <a:xfrm flipV="1">
            <a:off x="5809543" y="4623804"/>
            <a:ext cx="382913" cy="61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96E6D4EA-731B-6EF8-7CE9-06628C5561EC}"/>
              </a:ext>
            </a:extLst>
          </p:cNvPr>
          <p:cNvCxnSpPr>
            <a:cxnSpLocks/>
          </p:cNvCxnSpPr>
          <p:nvPr/>
        </p:nvCxnSpPr>
        <p:spPr>
          <a:xfrm>
            <a:off x="5837206" y="4776204"/>
            <a:ext cx="355250" cy="123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Segnaposto contenuto 5">
            <a:extLst>
              <a:ext uri="{FF2B5EF4-FFF2-40B4-BE49-F238E27FC236}">
                <a16:creationId xmlns:a16="http://schemas.microsoft.com/office/drawing/2014/main" id="{8FD70E29-C64D-4407-973D-A59F280BE57D}"/>
              </a:ext>
            </a:extLst>
          </p:cNvPr>
          <p:cNvSpPr txBox="1">
            <a:spLocks/>
          </p:cNvSpPr>
          <p:nvPr/>
        </p:nvSpPr>
        <p:spPr>
          <a:xfrm>
            <a:off x="4782395" y="3155755"/>
            <a:ext cx="1172780" cy="5464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400" dirty="0">
                <a:solidFill>
                  <a:schemeClr val="tx1"/>
                </a:solidFill>
              </a:rPr>
              <a:t>Pellet Termoplastico</a:t>
            </a:r>
          </a:p>
        </p:txBody>
      </p: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86CE369E-935D-BBA0-2F9C-E093D57BDC47}"/>
              </a:ext>
            </a:extLst>
          </p:cNvPr>
          <p:cNvCxnSpPr>
            <a:cxnSpLocks/>
          </p:cNvCxnSpPr>
          <p:nvPr/>
        </p:nvCxnSpPr>
        <p:spPr>
          <a:xfrm flipV="1">
            <a:off x="5837206" y="3083228"/>
            <a:ext cx="168824" cy="269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866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C9E05-EC72-F642-7A5D-34CA049F7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ccia in giù 6">
            <a:extLst>
              <a:ext uri="{FF2B5EF4-FFF2-40B4-BE49-F238E27FC236}">
                <a16:creationId xmlns:a16="http://schemas.microsoft.com/office/drawing/2014/main" id="{81C0F731-3EE2-7A94-AC76-BFC0BF5192C1}"/>
              </a:ext>
            </a:extLst>
          </p:cNvPr>
          <p:cNvSpPr/>
          <p:nvPr/>
        </p:nvSpPr>
        <p:spPr>
          <a:xfrm>
            <a:off x="9863714" y="3747241"/>
            <a:ext cx="354534" cy="2448000"/>
          </a:xfrm>
          <a:prstGeom prst="downArrow">
            <a:avLst>
              <a:gd name="adj1" fmla="val 49403"/>
              <a:gd name="adj2" fmla="val 144580"/>
            </a:avLst>
          </a:prstGeom>
          <a:solidFill>
            <a:srgbClr val="7632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88C4B78E-2C72-E97E-A498-28C9704496D0}"/>
              </a:ext>
            </a:extLst>
          </p:cNvPr>
          <p:cNvSpPr/>
          <p:nvPr/>
        </p:nvSpPr>
        <p:spPr>
          <a:xfrm rot="10800000">
            <a:off x="9863714" y="1238106"/>
            <a:ext cx="354534" cy="2448000"/>
          </a:xfrm>
          <a:prstGeom prst="downArrow">
            <a:avLst>
              <a:gd name="adj1" fmla="val 49403"/>
              <a:gd name="adj2" fmla="val 14458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0601C5AA-A961-70A5-1E30-FD6B0FDDEE4B}"/>
              </a:ext>
            </a:extLst>
          </p:cNvPr>
          <p:cNvSpPr/>
          <p:nvPr/>
        </p:nvSpPr>
        <p:spPr>
          <a:xfrm>
            <a:off x="1862196" y="3747241"/>
            <a:ext cx="354534" cy="2448000"/>
          </a:xfrm>
          <a:prstGeom prst="downArrow">
            <a:avLst>
              <a:gd name="adj1" fmla="val 49403"/>
              <a:gd name="adj2" fmla="val 144580"/>
            </a:avLst>
          </a:prstGeom>
          <a:solidFill>
            <a:srgbClr val="7632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1FB8D5B9-A090-DC55-0DD0-AC99ACDE3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Introduzione – Complementarietà FGF e CS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624BAE1-923F-68AE-F1A8-6DC6D317D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  <a:endParaRPr lang="it-IT" dirty="0"/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3513CB5C-5A63-F20B-7779-BC7CC5F8D3A6}"/>
              </a:ext>
            </a:extLst>
          </p:cNvPr>
          <p:cNvSpPr/>
          <p:nvPr/>
        </p:nvSpPr>
        <p:spPr>
          <a:xfrm rot="10800000">
            <a:off x="1862196" y="1238106"/>
            <a:ext cx="354534" cy="2448000"/>
          </a:xfrm>
          <a:prstGeom prst="downArrow">
            <a:avLst>
              <a:gd name="adj1" fmla="val 49403"/>
              <a:gd name="adj2" fmla="val 14458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Segnaposto contenuto 5">
            <a:extLst>
              <a:ext uri="{FF2B5EF4-FFF2-40B4-BE49-F238E27FC236}">
                <a16:creationId xmlns:a16="http://schemas.microsoft.com/office/drawing/2014/main" id="{190A0CC7-7DE0-4B1D-800A-00B71935B8B6}"/>
              </a:ext>
            </a:extLst>
          </p:cNvPr>
          <p:cNvSpPr txBox="1">
            <a:spLocks/>
          </p:cNvSpPr>
          <p:nvPr/>
        </p:nvSpPr>
        <p:spPr>
          <a:xfrm>
            <a:off x="2316288" y="1831996"/>
            <a:ext cx="4204766" cy="2325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/>
              <a:t>Materiali leggeri</a:t>
            </a:r>
            <a:endParaRPr lang="it-IT" sz="1200" dirty="0"/>
          </a:p>
          <a:p>
            <a:r>
              <a:rPr lang="it-IT" sz="2000" dirty="0"/>
              <a:t>Materia prima economica</a:t>
            </a:r>
          </a:p>
          <a:p>
            <a:r>
              <a:rPr lang="it-IT" sz="2000" dirty="0"/>
              <a:t>Libertà geometrica</a:t>
            </a:r>
          </a:p>
          <a:p>
            <a:r>
              <a:rPr lang="it-IT" sz="2000" dirty="0"/>
              <a:t>Alta produttività</a:t>
            </a: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C8E28AFC-B750-D198-3090-BA5F73C7E586}"/>
              </a:ext>
            </a:extLst>
          </p:cNvPr>
          <p:cNvSpPr/>
          <p:nvPr/>
        </p:nvSpPr>
        <p:spPr>
          <a:xfrm>
            <a:off x="1605412" y="3277191"/>
            <a:ext cx="880534" cy="8805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C24B086-D59E-E8BC-11AD-80514EEDE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719" y="3452756"/>
            <a:ext cx="1583919" cy="6220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dirty="0"/>
              <a:t>FGF</a:t>
            </a: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A1ADA8A4-E955-1B52-4D9F-05DC8CDEE6E0}"/>
              </a:ext>
            </a:extLst>
          </p:cNvPr>
          <p:cNvSpPr/>
          <p:nvPr/>
        </p:nvSpPr>
        <p:spPr>
          <a:xfrm>
            <a:off x="9586100" y="3277191"/>
            <a:ext cx="880534" cy="8805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25" name="Segnaposto contenuto 5">
            <a:extLst>
              <a:ext uri="{FF2B5EF4-FFF2-40B4-BE49-F238E27FC236}">
                <a16:creationId xmlns:a16="http://schemas.microsoft.com/office/drawing/2014/main" id="{143233C0-C791-2E8C-ADCA-BCF1A7FF9CD8}"/>
              </a:ext>
            </a:extLst>
          </p:cNvPr>
          <p:cNvSpPr txBox="1">
            <a:spLocks/>
          </p:cNvSpPr>
          <p:nvPr/>
        </p:nvSpPr>
        <p:spPr>
          <a:xfrm>
            <a:off x="9234407" y="3470815"/>
            <a:ext cx="1583919" cy="622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3200" dirty="0"/>
              <a:t>CS</a:t>
            </a:r>
          </a:p>
        </p:txBody>
      </p:sp>
      <p:sp>
        <p:nvSpPr>
          <p:cNvPr id="26" name="Segnaposto contenuto 5">
            <a:extLst>
              <a:ext uri="{FF2B5EF4-FFF2-40B4-BE49-F238E27FC236}">
                <a16:creationId xmlns:a16="http://schemas.microsoft.com/office/drawing/2014/main" id="{714E84A4-1A1E-5FD3-526E-8FF800F22C0A}"/>
              </a:ext>
            </a:extLst>
          </p:cNvPr>
          <p:cNvSpPr txBox="1">
            <a:spLocks/>
          </p:cNvSpPr>
          <p:nvPr/>
        </p:nvSpPr>
        <p:spPr>
          <a:xfrm>
            <a:off x="3319346" y="2503821"/>
            <a:ext cx="4114800" cy="2325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000" dirty="0"/>
          </a:p>
        </p:txBody>
      </p:sp>
      <p:sp>
        <p:nvSpPr>
          <p:cNvPr id="27" name="Segnaposto contenuto 5">
            <a:extLst>
              <a:ext uri="{FF2B5EF4-FFF2-40B4-BE49-F238E27FC236}">
                <a16:creationId xmlns:a16="http://schemas.microsoft.com/office/drawing/2014/main" id="{59A64F1C-A1DE-6E2A-8950-DF1C23CE5CE5}"/>
              </a:ext>
            </a:extLst>
          </p:cNvPr>
          <p:cNvSpPr txBox="1">
            <a:spLocks/>
          </p:cNvSpPr>
          <p:nvPr/>
        </p:nvSpPr>
        <p:spPr>
          <a:xfrm>
            <a:off x="6521054" y="4188404"/>
            <a:ext cx="3456000" cy="2325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/>
              <a:t>Controllo geometrico critico</a:t>
            </a:r>
          </a:p>
          <a:p>
            <a:r>
              <a:rPr lang="it-IT" sz="2000" dirty="0"/>
              <a:t>Materia prima costosa</a:t>
            </a:r>
          </a:p>
          <a:p>
            <a:r>
              <a:rPr lang="it-IT" sz="2000" dirty="0"/>
              <a:t>Materiali pesanti</a:t>
            </a:r>
          </a:p>
          <a:p>
            <a:endParaRPr lang="it-IT" sz="2000" dirty="0"/>
          </a:p>
        </p:txBody>
      </p:sp>
      <p:sp>
        <p:nvSpPr>
          <p:cNvPr id="28" name="Segnaposto contenuto 5">
            <a:extLst>
              <a:ext uri="{FF2B5EF4-FFF2-40B4-BE49-F238E27FC236}">
                <a16:creationId xmlns:a16="http://schemas.microsoft.com/office/drawing/2014/main" id="{BCFF1051-F0B6-FD5D-0082-7F77DD2FB2E7}"/>
              </a:ext>
            </a:extLst>
          </p:cNvPr>
          <p:cNvSpPr txBox="1">
            <a:spLocks/>
          </p:cNvSpPr>
          <p:nvPr/>
        </p:nvSpPr>
        <p:spPr>
          <a:xfrm>
            <a:off x="5699733" y="4092912"/>
            <a:ext cx="4163981" cy="2325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000" dirty="0"/>
          </a:p>
        </p:txBody>
      </p:sp>
      <p:sp>
        <p:nvSpPr>
          <p:cNvPr id="29" name="Segnaposto contenuto 5">
            <a:extLst>
              <a:ext uri="{FF2B5EF4-FFF2-40B4-BE49-F238E27FC236}">
                <a16:creationId xmlns:a16="http://schemas.microsoft.com/office/drawing/2014/main" id="{6A61BEE2-8FCE-0B6D-4E27-2BD104C71839}"/>
              </a:ext>
            </a:extLst>
          </p:cNvPr>
          <p:cNvSpPr txBox="1">
            <a:spLocks/>
          </p:cNvSpPr>
          <p:nvPr/>
        </p:nvSpPr>
        <p:spPr>
          <a:xfrm>
            <a:off x="2311002" y="4188404"/>
            <a:ext cx="3464171" cy="2325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/>
              <a:t>Proprietà meccaniche limitate</a:t>
            </a:r>
          </a:p>
          <a:p>
            <a:r>
              <a:rPr lang="it-IT" sz="2000" dirty="0"/>
              <a:t>Bassa conduttività</a:t>
            </a:r>
          </a:p>
          <a:p>
            <a:r>
              <a:rPr lang="it-IT" sz="2000" dirty="0"/>
              <a:t>Bassa resistenza all’usura</a:t>
            </a:r>
          </a:p>
        </p:txBody>
      </p:sp>
      <p:sp>
        <p:nvSpPr>
          <p:cNvPr id="30" name="Segnaposto contenuto 5">
            <a:extLst>
              <a:ext uri="{FF2B5EF4-FFF2-40B4-BE49-F238E27FC236}">
                <a16:creationId xmlns:a16="http://schemas.microsoft.com/office/drawing/2014/main" id="{563CC9D9-1017-28EA-71F6-C0BE5E4E2C63}"/>
              </a:ext>
            </a:extLst>
          </p:cNvPr>
          <p:cNvSpPr txBox="1">
            <a:spLocks/>
          </p:cNvSpPr>
          <p:nvPr/>
        </p:nvSpPr>
        <p:spPr>
          <a:xfrm>
            <a:off x="6521054" y="1831995"/>
            <a:ext cx="3456000" cy="2325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/>
              <a:t>Alta produttività</a:t>
            </a:r>
            <a:endParaRPr lang="it-IT" sz="1200" dirty="0"/>
          </a:p>
          <a:p>
            <a:r>
              <a:rPr lang="it-IT" sz="2000" dirty="0"/>
              <a:t>Materiali ad alte prestazioni</a:t>
            </a:r>
          </a:p>
          <a:p>
            <a:r>
              <a:rPr lang="it-IT" sz="2000" dirty="0"/>
              <a:t>Deposizione a stato solido</a:t>
            </a:r>
          </a:p>
          <a:p>
            <a:endParaRPr lang="it-IT" sz="1200" dirty="0"/>
          </a:p>
        </p:txBody>
      </p:sp>
      <p:sp>
        <p:nvSpPr>
          <p:cNvPr id="31" name="Segnaposto contenuto 5">
            <a:extLst>
              <a:ext uri="{FF2B5EF4-FFF2-40B4-BE49-F238E27FC236}">
                <a16:creationId xmlns:a16="http://schemas.microsoft.com/office/drawing/2014/main" id="{601C5629-B0A9-22B8-D77F-D530BB736BA5}"/>
              </a:ext>
            </a:extLst>
          </p:cNvPr>
          <p:cNvSpPr txBox="1">
            <a:spLocks/>
          </p:cNvSpPr>
          <p:nvPr/>
        </p:nvSpPr>
        <p:spPr>
          <a:xfrm>
            <a:off x="8975730" y="2503821"/>
            <a:ext cx="2268417" cy="2325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464796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37954-BEA8-2F2A-CF9E-C13645EC6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9FC8381E-70E0-B04C-D57A-B891F484C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Proprietà funzionali del rivestimento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2AF75B1-F955-C7FC-644A-29FD4FFAF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5333"/>
            <a:ext cx="5608320" cy="4991630"/>
          </a:xfrm>
        </p:spPr>
        <p:txBody>
          <a:bodyPr>
            <a:normAutofit/>
          </a:bodyPr>
          <a:lstStyle/>
          <a:p>
            <a:r>
              <a:rPr lang="it-IT" sz="2000" dirty="0"/>
              <a:t>Rivestimenti metallici spessi, ad </a:t>
            </a:r>
            <a:r>
              <a:rPr lang="it-IT" sz="2000" b="1" dirty="0"/>
              <a:t>alta produttività </a:t>
            </a:r>
            <a:r>
              <a:rPr lang="it-IT" sz="2000" dirty="0"/>
              <a:t>e con </a:t>
            </a:r>
            <a:r>
              <a:rPr lang="it-IT" sz="2000" b="1" dirty="0"/>
              <a:t>impatto ambientale ridotto</a:t>
            </a:r>
          </a:p>
          <a:p>
            <a:r>
              <a:rPr lang="it-IT" sz="2000" dirty="0"/>
              <a:t>Protezione da scariche elettriche (</a:t>
            </a:r>
            <a:r>
              <a:rPr lang="it-IT" sz="2000" b="1" dirty="0" err="1"/>
              <a:t>lightning</a:t>
            </a:r>
            <a:r>
              <a:rPr lang="it-IT" sz="2000" b="1" dirty="0"/>
              <a:t> strike </a:t>
            </a:r>
            <a:r>
              <a:rPr lang="it-IT" sz="2000" b="1" dirty="0" err="1"/>
              <a:t>protection</a:t>
            </a:r>
            <a:r>
              <a:rPr lang="it-IT" sz="2000" dirty="0"/>
              <a:t>)</a:t>
            </a:r>
          </a:p>
          <a:p>
            <a:r>
              <a:rPr lang="it-IT" sz="2000" dirty="0"/>
              <a:t>Rivestimenti </a:t>
            </a:r>
            <a:r>
              <a:rPr lang="it-IT" sz="2000" b="1" dirty="0"/>
              <a:t>antibatterici</a:t>
            </a:r>
            <a:r>
              <a:rPr lang="it-IT" sz="2000" dirty="0"/>
              <a:t> e </a:t>
            </a:r>
            <a:r>
              <a:rPr lang="it-IT" sz="2000" b="1" dirty="0"/>
              <a:t>antivirali</a:t>
            </a:r>
            <a:r>
              <a:rPr lang="it-IT" sz="2000" dirty="0"/>
              <a:t> per superfici sanitarie e dispositivi medici</a:t>
            </a:r>
          </a:p>
          <a:p>
            <a:r>
              <a:rPr lang="it-IT" sz="2000" dirty="0"/>
              <a:t>Superfici </a:t>
            </a:r>
            <a:r>
              <a:rPr lang="it-IT" sz="2000" b="1" dirty="0" err="1"/>
              <a:t>antifouling</a:t>
            </a:r>
            <a:r>
              <a:rPr lang="it-IT" sz="2000" dirty="0"/>
              <a:t> per ridurre l'accumulo di organismi in ambiente marino</a:t>
            </a:r>
          </a:p>
          <a:p>
            <a:r>
              <a:rPr lang="it-IT" sz="2000" dirty="0"/>
              <a:t>Protezione dai </a:t>
            </a:r>
            <a:r>
              <a:rPr lang="it-IT" sz="2000" b="1" dirty="0"/>
              <a:t>raggi UV</a:t>
            </a:r>
          </a:p>
          <a:p>
            <a:r>
              <a:rPr lang="it-IT" sz="2000" dirty="0"/>
              <a:t>Possibilità di produrre coating non realizzabili con altre tecnologie [2]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3B6C466-0E2C-83A5-70FE-CD689CEC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  <a:endParaRPr lang="it-IT" dirty="0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BC048F31-71BE-08C3-DE15-0786A5C631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3" name="Immagine 12" descr="Immagine che contiene aria aperta, nave, barca, natante&#10;&#10;Il contenuto generato dall'IA potrebbe non essere corretto.">
            <a:extLst>
              <a:ext uri="{FF2B5EF4-FFF2-40B4-BE49-F238E27FC236}">
                <a16:creationId xmlns:a16="http://schemas.microsoft.com/office/drawing/2014/main" id="{8F6D0A1D-ACD2-DB16-BBBC-0CCEAEEABC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"/>
          <a:stretch>
            <a:fillRect/>
          </a:stretch>
        </p:blipFill>
        <p:spPr>
          <a:xfrm>
            <a:off x="6928105" y="1557963"/>
            <a:ext cx="4205805" cy="4224528"/>
          </a:xfrm>
          <a:custGeom>
            <a:avLst/>
            <a:gdLst>
              <a:gd name="connsiteX0" fmla="*/ 700982 w 4205805"/>
              <a:gd name="connsiteY0" fmla="*/ 0 h 4224528"/>
              <a:gd name="connsiteX1" fmla="*/ 3504823 w 4205805"/>
              <a:gd name="connsiteY1" fmla="*/ 0 h 4224528"/>
              <a:gd name="connsiteX2" fmla="*/ 4205805 w 4205805"/>
              <a:gd name="connsiteY2" fmla="*/ 700982 h 4224528"/>
              <a:gd name="connsiteX3" fmla="*/ 4205805 w 4205805"/>
              <a:gd name="connsiteY3" fmla="*/ 3523546 h 4224528"/>
              <a:gd name="connsiteX4" fmla="*/ 3504823 w 4205805"/>
              <a:gd name="connsiteY4" fmla="*/ 4224528 h 4224528"/>
              <a:gd name="connsiteX5" fmla="*/ 700982 w 4205805"/>
              <a:gd name="connsiteY5" fmla="*/ 4224528 h 4224528"/>
              <a:gd name="connsiteX6" fmla="*/ 0 w 4205805"/>
              <a:gd name="connsiteY6" fmla="*/ 3523546 h 4224528"/>
              <a:gd name="connsiteX7" fmla="*/ 0 w 4205805"/>
              <a:gd name="connsiteY7" fmla="*/ 700982 h 4224528"/>
              <a:gd name="connsiteX8" fmla="*/ 700982 w 4205805"/>
              <a:gd name="connsiteY8" fmla="*/ 0 h 422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5805" h="4224528">
                <a:moveTo>
                  <a:pt x="700982" y="0"/>
                </a:moveTo>
                <a:lnTo>
                  <a:pt x="3504823" y="0"/>
                </a:lnTo>
                <a:cubicBezTo>
                  <a:pt x="3891965" y="0"/>
                  <a:pt x="4205805" y="313840"/>
                  <a:pt x="4205805" y="700982"/>
                </a:cubicBezTo>
                <a:lnTo>
                  <a:pt x="4205805" y="3523546"/>
                </a:lnTo>
                <a:cubicBezTo>
                  <a:pt x="4205805" y="3910688"/>
                  <a:pt x="3891965" y="4224528"/>
                  <a:pt x="3504823" y="4224528"/>
                </a:cubicBezTo>
                <a:lnTo>
                  <a:pt x="700982" y="4224528"/>
                </a:lnTo>
                <a:cubicBezTo>
                  <a:pt x="313840" y="4224528"/>
                  <a:pt x="0" y="3910688"/>
                  <a:pt x="0" y="3523546"/>
                </a:cubicBezTo>
                <a:lnTo>
                  <a:pt x="0" y="700982"/>
                </a:lnTo>
                <a:cubicBezTo>
                  <a:pt x="0" y="313840"/>
                  <a:pt x="313840" y="0"/>
                  <a:pt x="700982" y="0"/>
                </a:cubicBezTo>
                <a:close/>
              </a:path>
            </a:pathLst>
          </a:custGeom>
          <a:ln w="28575">
            <a:solidFill>
              <a:srgbClr val="76323F"/>
            </a:solidFill>
          </a:ln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AD0FDAF9-DC59-0AD5-E3A8-3FC5FCD1358E}"/>
              </a:ext>
            </a:extLst>
          </p:cNvPr>
          <p:cNvSpPr/>
          <p:nvPr/>
        </p:nvSpPr>
        <p:spPr>
          <a:xfrm rot="18877760">
            <a:off x="10701534" y="5402385"/>
            <a:ext cx="290354" cy="238351"/>
          </a:xfrm>
          <a:prstGeom prst="rect">
            <a:avLst/>
          </a:prstGeom>
          <a:solidFill>
            <a:srgbClr val="4E4434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659F0F0-C7A8-D384-3AC9-19BD740EB264}"/>
              </a:ext>
            </a:extLst>
          </p:cNvPr>
          <p:cNvSpPr txBox="1"/>
          <p:nvPr/>
        </p:nvSpPr>
        <p:spPr>
          <a:xfrm>
            <a:off x="669297" y="5912000"/>
            <a:ext cx="108534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0" i="1" dirty="0">
                <a:solidFill>
                  <a:schemeClr val="bg1">
                    <a:lumMod val="65000"/>
                  </a:schemeClr>
                </a:solidFill>
                <a:effectLst/>
              </a:rPr>
              <a:t>[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sz="900" b="0" i="1" dirty="0">
                <a:solidFill>
                  <a:schemeClr val="bg1">
                    <a:lumMod val="65000"/>
                  </a:schemeClr>
                </a:solidFill>
                <a:effectLst/>
              </a:rPr>
              <a:t>] R. </a:t>
            </a:r>
            <a:r>
              <a:rPr lang="en-US" sz="900" b="0" i="1" dirty="0" err="1">
                <a:solidFill>
                  <a:schemeClr val="bg1">
                    <a:lumMod val="65000"/>
                  </a:schemeClr>
                </a:solidFill>
                <a:effectLst/>
              </a:rPr>
              <a:t>Melentiev</a:t>
            </a:r>
            <a:r>
              <a:rPr lang="en-US" sz="900" b="0" i="1" dirty="0">
                <a:solidFill>
                  <a:schemeClr val="bg1">
                    <a:lumMod val="65000"/>
                  </a:schemeClr>
                </a:solidFill>
                <a:effectLst/>
              </a:rPr>
              <a:t>, N. Yu, and G. </a:t>
            </a:r>
            <a:r>
              <a:rPr lang="en-US" sz="900" b="0" i="1" dirty="0" err="1">
                <a:solidFill>
                  <a:schemeClr val="bg1">
                    <a:lumMod val="65000"/>
                  </a:schemeClr>
                </a:solidFill>
                <a:effectLst/>
              </a:rPr>
              <a:t>Lubineau</a:t>
            </a:r>
            <a:r>
              <a:rPr lang="en-US" sz="900" b="0" i="1" dirty="0">
                <a:solidFill>
                  <a:schemeClr val="bg1">
                    <a:lumMod val="65000"/>
                  </a:schemeClr>
                </a:solidFill>
                <a:effectLst/>
              </a:rPr>
              <a:t>, “Polymer metallization via cold spray additive manufacturing: A review of process control, coating qualities, and prospective applications,” Dec. 01, 2021, Elsevier B.V. </a:t>
            </a:r>
            <a:r>
              <a:rPr lang="en-US" sz="900" b="0" i="1" dirty="0" err="1">
                <a:solidFill>
                  <a:schemeClr val="bg1">
                    <a:lumMod val="65000"/>
                  </a:schemeClr>
                </a:solidFill>
                <a:effectLst/>
              </a:rPr>
              <a:t>doi</a:t>
            </a:r>
            <a:r>
              <a:rPr lang="en-US" sz="900" b="0" i="1" dirty="0">
                <a:solidFill>
                  <a:schemeClr val="bg1">
                    <a:lumMod val="65000"/>
                  </a:schemeClr>
                </a:solidFill>
                <a:effectLst/>
              </a:rPr>
              <a:t>: 10.1016/j.addma.2021.102459.</a:t>
            </a:r>
            <a:endParaRPr lang="it-IT" sz="9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693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1DFFB-D507-F06D-47B4-05FC4BE1E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7E856939-9965-1AD9-FE34-940249B8E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Stato dell’arte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F8B3F11-7D17-4FC5-466C-59AEC254A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5333"/>
            <a:ext cx="6738257" cy="4991630"/>
          </a:xfrm>
        </p:spPr>
        <p:txBody>
          <a:bodyPr>
            <a:normAutofit/>
          </a:bodyPr>
          <a:lstStyle/>
          <a:p>
            <a:r>
              <a:rPr lang="it-IT" sz="2000" dirty="0"/>
              <a:t>Diversi studi hanno esplorato il </a:t>
            </a:r>
            <a:r>
              <a:rPr lang="it-IT" sz="2000" b="1" dirty="0" err="1"/>
              <a:t>cold</a:t>
            </a:r>
            <a:r>
              <a:rPr lang="it-IT" sz="2000" b="1" dirty="0"/>
              <a:t> spray su substrati polimerici </a:t>
            </a:r>
            <a:r>
              <a:rPr lang="it-IT" sz="2000" dirty="0"/>
              <a:t>e </a:t>
            </a:r>
            <a:r>
              <a:rPr lang="it-IT" sz="2000" b="1" dirty="0"/>
              <a:t>compositi </a:t>
            </a:r>
            <a:r>
              <a:rPr lang="it-IT" sz="2000" dirty="0"/>
              <a:t>[2,3].</a:t>
            </a:r>
          </a:p>
          <a:p>
            <a:r>
              <a:rPr lang="it-IT" sz="2000" dirty="0"/>
              <a:t>Uno studio [4] su </a:t>
            </a:r>
            <a:r>
              <a:rPr lang="it-IT" sz="2000" b="1" dirty="0"/>
              <a:t>PC con deposizione di Al </a:t>
            </a:r>
            <a:r>
              <a:rPr lang="it-IT" sz="2000" dirty="0"/>
              <a:t>(con Sn come </a:t>
            </a:r>
            <a:r>
              <a:rPr lang="it-IT" sz="2000" dirty="0" err="1"/>
              <a:t>interlayer</a:t>
            </a:r>
            <a:r>
              <a:rPr lang="it-IT" sz="2000" dirty="0"/>
              <a:t>) ha riportato una forza di </a:t>
            </a:r>
            <a:r>
              <a:rPr lang="it-IT" sz="2000" b="1" dirty="0"/>
              <a:t>adesione tra 0 e 5.6 </a:t>
            </a:r>
            <a:r>
              <a:rPr lang="it-IT" sz="2000" b="1" dirty="0" err="1"/>
              <a:t>MPa</a:t>
            </a:r>
            <a:endParaRPr lang="it-IT" sz="2000" b="1" dirty="0"/>
          </a:p>
          <a:p>
            <a:r>
              <a:rPr lang="it-IT" sz="2000" dirty="0"/>
              <a:t>In un lavoro, è stato utilizzato un stampato come stampo per una parte realizzata tramite CSAM [5].</a:t>
            </a:r>
          </a:p>
          <a:p>
            <a:r>
              <a:rPr lang="it-IT" sz="2000" dirty="0"/>
              <a:t>È stata inoltre investigata la deposizione di </a:t>
            </a:r>
            <a:r>
              <a:rPr lang="it-IT" sz="2000" b="1" dirty="0"/>
              <a:t>Al su substrato FFF in nylon-CF </a:t>
            </a:r>
            <a:r>
              <a:rPr lang="it-IT" sz="2000" dirty="0"/>
              <a:t>[6], ottenendo una forza di adesione </a:t>
            </a:r>
            <a:r>
              <a:rPr lang="it-IT" sz="2000" b="1" dirty="0"/>
              <a:t>fino a 4 </a:t>
            </a:r>
            <a:r>
              <a:rPr lang="it-IT" sz="2000" b="1" dirty="0" err="1"/>
              <a:t>MPa</a:t>
            </a:r>
            <a:r>
              <a:rPr lang="it-IT" sz="2000" b="1" dirty="0"/>
              <a:t> </a:t>
            </a:r>
            <a:r>
              <a:rPr lang="it-IT" sz="2000" dirty="0"/>
              <a:t>e uno </a:t>
            </a:r>
            <a:r>
              <a:rPr lang="it-IT" sz="2000" b="1" dirty="0"/>
              <a:t>spessore ridotto </a:t>
            </a:r>
            <a:r>
              <a:rPr lang="it-IT" sz="2000" dirty="0"/>
              <a:t>della deposizione</a:t>
            </a:r>
          </a:p>
          <a:p>
            <a:r>
              <a:rPr lang="it-IT" sz="2000" dirty="0"/>
              <a:t>Ad oggi non risultano studi specifici su substrati realizzati tramite </a:t>
            </a:r>
            <a:r>
              <a:rPr lang="it-IT" sz="2000" b="1" dirty="0"/>
              <a:t>FGF</a:t>
            </a:r>
            <a:r>
              <a:rPr lang="it-IT" sz="2000" dirty="0"/>
              <a:t>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0559339-B09E-5166-4AC7-51FED511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B8ECC7A-7CD9-D94D-8E3D-95CF346C3267}"/>
              </a:ext>
            </a:extLst>
          </p:cNvPr>
          <p:cNvSpPr txBox="1"/>
          <p:nvPr/>
        </p:nvSpPr>
        <p:spPr>
          <a:xfrm>
            <a:off x="396240" y="5033555"/>
            <a:ext cx="11399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0" i="1" dirty="0">
                <a:solidFill>
                  <a:schemeClr val="bg1">
                    <a:lumMod val="65000"/>
                  </a:schemeClr>
                </a:solidFill>
                <a:effectLst/>
              </a:rPr>
              <a:t>[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sz="900" b="0" i="1" dirty="0">
                <a:solidFill>
                  <a:schemeClr val="bg1">
                    <a:lumMod val="65000"/>
                  </a:schemeClr>
                </a:solidFill>
                <a:effectLst/>
              </a:rPr>
              <a:t>] R. </a:t>
            </a:r>
            <a:r>
              <a:rPr lang="en-US" sz="900" b="0" i="1" dirty="0" err="1">
                <a:solidFill>
                  <a:schemeClr val="bg1">
                    <a:lumMod val="65000"/>
                  </a:schemeClr>
                </a:solidFill>
                <a:effectLst/>
              </a:rPr>
              <a:t>Melentiev</a:t>
            </a:r>
            <a:r>
              <a:rPr lang="en-US" sz="900" b="0" i="1" dirty="0">
                <a:solidFill>
                  <a:schemeClr val="bg1">
                    <a:lumMod val="65000"/>
                  </a:schemeClr>
                </a:solidFill>
                <a:effectLst/>
              </a:rPr>
              <a:t>, N. Yu, and G. </a:t>
            </a:r>
            <a:r>
              <a:rPr lang="en-US" sz="900" b="0" i="1" dirty="0" err="1">
                <a:solidFill>
                  <a:schemeClr val="bg1">
                    <a:lumMod val="65000"/>
                  </a:schemeClr>
                </a:solidFill>
                <a:effectLst/>
              </a:rPr>
              <a:t>Lubineau</a:t>
            </a:r>
            <a:r>
              <a:rPr lang="en-US" sz="900" b="0" i="1" dirty="0">
                <a:solidFill>
                  <a:schemeClr val="bg1">
                    <a:lumMod val="65000"/>
                  </a:schemeClr>
                </a:solidFill>
                <a:effectLst/>
              </a:rPr>
              <a:t>, “Polymer metallization via cold spray additive manufacturing: A review of process control, coating qualities, and prospective applications,” Dec. 01, 2021, Elsevier B.V. </a:t>
            </a:r>
            <a:r>
              <a:rPr lang="en-US" sz="900" b="0" i="1" dirty="0" err="1">
                <a:solidFill>
                  <a:schemeClr val="bg1">
                    <a:lumMod val="65000"/>
                  </a:schemeClr>
                </a:solidFill>
                <a:effectLst/>
              </a:rPr>
              <a:t>doi</a:t>
            </a:r>
            <a:r>
              <a:rPr lang="en-US" sz="900" b="0" i="1" dirty="0">
                <a:solidFill>
                  <a:schemeClr val="bg1">
                    <a:lumMod val="65000"/>
                  </a:schemeClr>
                </a:solidFill>
                <a:effectLst/>
              </a:rPr>
              <a:t>: 10.1016/j.addma.2021.102459</a:t>
            </a:r>
          </a:p>
          <a:p>
            <a:pPr algn="ctr"/>
            <a:r>
              <a:rPr lang="en-US" sz="900" i="1" dirty="0">
                <a:solidFill>
                  <a:schemeClr val="bg1">
                    <a:lumMod val="65000"/>
                  </a:schemeClr>
                </a:solidFill>
              </a:rPr>
              <a:t>[3] R. Della Gatta, A. S. Perna, A. Viscusi, G. Pasquino, and A. Astarita, “Cold spray deposition of metallic coatings on polymers: a review,” Jan. 01, 2022, Springer.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</a:rPr>
              <a:t>doi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</a:rPr>
              <a:t>: 10.1007/s10853-021-06561-2.</a:t>
            </a:r>
          </a:p>
          <a:p>
            <a:pPr algn="ctr"/>
            <a:r>
              <a:rPr lang="en-US" sz="900" b="0" i="1" dirty="0">
                <a:solidFill>
                  <a:schemeClr val="bg1">
                    <a:lumMod val="65000"/>
                  </a:schemeClr>
                </a:solidFill>
                <a:effectLst/>
              </a:rPr>
              <a:t>[4] A. </a:t>
            </a:r>
            <a:r>
              <a:rPr lang="en-US" sz="900" b="0" i="1" dirty="0" err="1">
                <a:solidFill>
                  <a:schemeClr val="bg1">
                    <a:lumMod val="65000"/>
                  </a:schemeClr>
                </a:solidFill>
                <a:effectLst/>
              </a:rPr>
              <a:t>Małachowska</a:t>
            </a:r>
            <a:r>
              <a:rPr lang="en-US" sz="900" b="0" i="1" dirty="0">
                <a:solidFill>
                  <a:schemeClr val="bg1">
                    <a:lumMod val="65000"/>
                  </a:schemeClr>
                </a:solidFill>
                <a:effectLst/>
              </a:rPr>
              <a:t>, M. Winnicki, M. Stachowicz, and M. Korzeniowski, “</a:t>
            </a:r>
            <a:r>
              <a:rPr lang="en-US" sz="900" b="0" i="1" dirty="0" err="1">
                <a:solidFill>
                  <a:schemeClr val="bg1">
                    <a:lumMod val="65000"/>
                  </a:schemeClr>
                </a:solidFill>
                <a:effectLst/>
              </a:rPr>
              <a:t>Metallisation</a:t>
            </a:r>
            <a:r>
              <a:rPr lang="en-US" sz="900" b="0" i="1" dirty="0">
                <a:solidFill>
                  <a:schemeClr val="bg1">
                    <a:lumMod val="65000"/>
                  </a:schemeClr>
                </a:solidFill>
                <a:effectLst/>
              </a:rPr>
              <a:t> of polycarbonates using a low pressure cold spray method,” Surface Engineering, vol. 34, no. 3, pp. 251–258, Mar. 2018, </a:t>
            </a:r>
            <a:r>
              <a:rPr lang="en-US" sz="900" b="0" i="1" dirty="0" err="1">
                <a:solidFill>
                  <a:schemeClr val="bg1">
                    <a:lumMod val="65000"/>
                  </a:schemeClr>
                </a:solidFill>
                <a:effectLst/>
              </a:rPr>
              <a:t>doi</a:t>
            </a:r>
            <a:r>
              <a:rPr lang="en-US" sz="900" b="0" i="1" dirty="0">
                <a:solidFill>
                  <a:schemeClr val="bg1">
                    <a:lumMod val="65000"/>
                  </a:schemeClr>
                </a:solidFill>
                <a:effectLst/>
              </a:rPr>
              <a:t>: 10.1080/02670844.2016.1277843.</a:t>
            </a:r>
          </a:p>
          <a:p>
            <a:pPr algn="ctr"/>
            <a:r>
              <a:rPr lang="en-US" sz="900" i="1" dirty="0">
                <a:solidFill>
                  <a:schemeClr val="bg1">
                    <a:lumMod val="65000"/>
                  </a:schemeClr>
                </a:solidFill>
              </a:rPr>
              <a:t>[5] P. Kindermann, M. Strasser, M.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</a:rPr>
              <a:t>Wunderer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</a:rPr>
              <a:t>, I.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</a:rPr>
              <a:t>Uensal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</a:rPr>
              <a:t>, M. Horn, and C. Seidel, “Cold spray forming: a novel approach in cold spray additive manufacturing of complex parts using 3D-printed polymer molds,” Progress in Additive Manufacturing, vol. 9, pp. 1567–1578, Dec. 2024,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</a:rPr>
              <a:t>doi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</a:rPr>
              <a:t>: 10.1007/s40964-023-00521-9.</a:t>
            </a:r>
          </a:p>
          <a:p>
            <a:pPr algn="ctr"/>
            <a:r>
              <a:rPr lang="en-US" sz="900" b="0" i="1" dirty="0">
                <a:solidFill>
                  <a:schemeClr val="bg1">
                    <a:lumMod val="65000"/>
                  </a:schemeClr>
                </a:solidFill>
                <a:effectLst/>
              </a:rPr>
              <a:t>[6]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</a:rPr>
              <a:t> A. S. Perna, A. Viscusi, R. Della Gatta, and A. Astarita, “Integrating 3D printing of polymer matrix composites and metal additive layer manufacturing: surface metallization of 3D printed composite panels through cold spray deposition of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</a:rPr>
              <a:t>aluminium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</a:rPr>
              <a:t> particles,” International Journal of Material Forming, vol. 15, no. 2, Mar. 2022,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</a:rPr>
              <a:t>doi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</a:rPr>
              <a:t>: 10.1007/s12289-022-01665-9.</a:t>
            </a:r>
            <a:endParaRPr lang="it-IT" sz="9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8" name="Picture 4" descr="Fig. 18">
            <a:extLst>
              <a:ext uri="{FF2B5EF4-FFF2-40B4-BE49-F238E27FC236}">
                <a16:creationId xmlns:a16="http://schemas.microsoft.com/office/drawing/2014/main" id="{16471736-AAE5-C43A-2473-4F53ABAE9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7495030" y="1615440"/>
            <a:ext cx="4500206" cy="302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837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4F49E-964C-A36E-0496-888532293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94F4F945-7674-AB0B-5362-1777CBC9B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Obiettivi della ricerca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ADA6FD1-84E6-69B0-2952-855FE9282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  <a:endParaRPr lang="it-IT" dirty="0"/>
          </a:p>
        </p:txBody>
      </p:sp>
      <p:sp>
        <p:nvSpPr>
          <p:cNvPr id="2" name="Cerchio vuoto 1">
            <a:extLst>
              <a:ext uri="{FF2B5EF4-FFF2-40B4-BE49-F238E27FC236}">
                <a16:creationId xmlns:a16="http://schemas.microsoft.com/office/drawing/2014/main" id="{FE9B1B43-BE50-3A79-03BD-08A1BDDEEE5C}"/>
              </a:ext>
            </a:extLst>
          </p:cNvPr>
          <p:cNvSpPr/>
          <p:nvPr/>
        </p:nvSpPr>
        <p:spPr>
          <a:xfrm>
            <a:off x="838200" y="2737032"/>
            <a:ext cx="2045677" cy="2045677"/>
          </a:xfrm>
          <a:prstGeom prst="donut">
            <a:avLst>
              <a:gd name="adj" fmla="val 6744"/>
            </a:avLst>
          </a:prstGeom>
          <a:solidFill>
            <a:srgbClr val="7632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Cerchio vuoto 2">
            <a:extLst>
              <a:ext uri="{FF2B5EF4-FFF2-40B4-BE49-F238E27FC236}">
                <a16:creationId xmlns:a16="http://schemas.microsoft.com/office/drawing/2014/main" id="{1F32A2C8-AE35-E924-725A-D6BB5D0C3400}"/>
              </a:ext>
            </a:extLst>
          </p:cNvPr>
          <p:cNvSpPr/>
          <p:nvPr/>
        </p:nvSpPr>
        <p:spPr>
          <a:xfrm>
            <a:off x="1092797" y="2991629"/>
            <a:ext cx="1536482" cy="1536482"/>
          </a:xfrm>
          <a:prstGeom prst="donut">
            <a:avLst>
              <a:gd name="adj" fmla="val 934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Cerchio vuoto 6">
            <a:extLst>
              <a:ext uri="{FF2B5EF4-FFF2-40B4-BE49-F238E27FC236}">
                <a16:creationId xmlns:a16="http://schemas.microsoft.com/office/drawing/2014/main" id="{FB93577B-9F18-A76F-B7D0-9C505E30E6CC}"/>
              </a:ext>
            </a:extLst>
          </p:cNvPr>
          <p:cNvSpPr/>
          <p:nvPr/>
        </p:nvSpPr>
        <p:spPr>
          <a:xfrm>
            <a:off x="1363238" y="3262070"/>
            <a:ext cx="995599" cy="995599"/>
          </a:xfrm>
          <a:prstGeom prst="donut">
            <a:avLst>
              <a:gd name="adj" fmla="val 13369"/>
            </a:avLst>
          </a:prstGeom>
          <a:solidFill>
            <a:srgbClr val="7632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Elaborazione alternativa 7">
            <a:extLst>
              <a:ext uri="{FF2B5EF4-FFF2-40B4-BE49-F238E27FC236}">
                <a16:creationId xmlns:a16="http://schemas.microsoft.com/office/drawing/2014/main" id="{902B24CD-52A7-DCBA-3EEB-EC0DE66BCE88}"/>
              </a:ext>
            </a:extLst>
          </p:cNvPr>
          <p:cNvSpPr/>
          <p:nvPr/>
        </p:nvSpPr>
        <p:spPr>
          <a:xfrm>
            <a:off x="4158330" y="1561550"/>
            <a:ext cx="6670431" cy="1178169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7632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Deposizione diretta di alluminio su policarbonato fibrorinforzato con fibra di carbonio CRF-PC senza </a:t>
            </a:r>
            <a:r>
              <a:rPr lang="it-IT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interlayer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Studio della deposizione senza strati intermedi per valutare adesione e qualità della deposizione.</a:t>
            </a:r>
          </a:p>
        </p:txBody>
      </p:sp>
      <p:sp>
        <p:nvSpPr>
          <p:cNvPr id="9" name="Elaborazione alternativa 8">
            <a:extLst>
              <a:ext uri="{FF2B5EF4-FFF2-40B4-BE49-F238E27FC236}">
                <a16:creationId xmlns:a16="http://schemas.microsoft.com/office/drawing/2014/main" id="{41E4B0CB-668D-38C6-4894-441CC6150CD2}"/>
              </a:ext>
            </a:extLst>
          </p:cNvPr>
          <p:cNvSpPr/>
          <p:nvPr/>
        </p:nvSpPr>
        <p:spPr>
          <a:xfrm>
            <a:off x="4158330" y="4782709"/>
            <a:ext cx="6670431" cy="1104290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7632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Valutazione delle proprietà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Analisi di adesione, microstruttura, conducibilità e durezza per le potenziali applicazioni industriali.</a:t>
            </a:r>
          </a:p>
        </p:txBody>
      </p:sp>
      <p:sp>
        <p:nvSpPr>
          <p:cNvPr id="10" name="Elaborazione alternativa 9">
            <a:extLst>
              <a:ext uri="{FF2B5EF4-FFF2-40B4-BE49-F238E27FC236}">
                <a16:creationId xmlns:a16="http://schemas.microsoft.com/office/drawing/2014/main" id="{499B9D9D-E872-1AFB-1D1C-4EACB4AE381F}"/>
              </a:ext>
            </a:extLst>
          </p:cNvPr>
          <p:cNvSpPr/>
          <p:nvPr/>
        </p:nvSpPr>
        <p:spPr>
          <a:xfrm>
            <a:off x="4158331" y="3249915"/>
            <a:ext cx="6670431" cy="1019908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Studio parametrico su 44 combinazioni di parametri di processo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Identificazione della finestra di processo ottimale tramite test su parametri di processo.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8760CE1B-14F9-81C0-F47C-89F6453900B6}"/>
              </a:ext>
            </a:extLst>
          </p:cNvPr>
          <p:cNvCxnSpPr>
            <a:cxnSpLocks/>
            <a:stCxn id="2" idx="7"/>
            <a:endCxn id="8" idx="1"/>
          </p:cNvCxnSpPr>
          <p:nvPr/>
        </p:nvCxnSpPr>
        <p:spPr>
          <a:xfrm flipV="1">
            <a:off x="2584295" y="2150635"/>
            <a:ext cx="1574035" cy="885979"/>
          </a:xfrm>
          <a:prstGeom prst="line">
            <a:avLst/>
          </a:prstGeom>
          <a:ln w="38100">
            <a:solidFill>
              <a:srgbClr val="7632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CEEA687-9F43-EA3C-2382-0D31352D3955}"/>
              </a:ext>
            </a:extLst>
          </p:cNvPr>
          <p:cNvCxnSpPr>
            <a:cxnSpLocks/>
            <a:stCxn id="3" idx="6"/>
            <a:endCxn id="10" idx="1"/>
          </p:cNvCxnSpPr>
          <p:nvPr/>
        </p:nvCxnSpPr>
        <p:spPr>
          <a:xfrm flipV="1">
            <a:off x="2629279" y="3759869"/>
            <a:ext cx="1529052" cy="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25B0D71C-0355-9A41-23F1-5B0F5D8666F9}"/>
              </a:ext>
            </a:extLst>
          </p:cNvPr>
          <p:cNvCxnSpPr>
            <a:cxnSpLocks/>
            <a:stCxn id="7" idx="5"/>
            <a:endCxn id="9" idx="1"/>
          </p:cNvCxnSpPr>
          <p:nvPr/>
        </p:nvCxnSpPr>
        <p:spPr>
          <a:xfrm>
            <a:off x="2213035" y="4111867"/>
            <a:ext cx="1945295" cy="1222987"/>
          </a:xfrm>
          <a:prstGeom prst="line">
            <a:avLst/>
          </a:prstGeom>
          <a:ln w="38100">
            <a:solidFill>
              <a:srgbClr val="7632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589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25E22-A181-4D23-F601-F00E0B63D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1137D529-14E6-6E0A-3339-11BBF4CE0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Materiali e metodi – Produzione campioni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05AB982-7C4E-6ED1-E6E5-B64F200F0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1828AE3-CBDC-A795-8B74-0F6934A27C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141" t="14765" r="10019" b="16880"/>
          <a:stretch/>
        </p:blipFill>
        <p:spPr bwMode="auto">
          <a:xfrm rot="16200000">
            <a:off x="720380" y="2309273"/>
            <a:ext cx="2858631" cy="21271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EB88311-7036-76D5-F374-B86F14A1405A}"/>
              </a:ext>
            </a:extLst>
          </p:cNvPr>
          <p:cNvSpPr txBox="1"/>
          <p:nvPr/>
        </p:nvSpPr>
        <p:spPr>
          <a:xfrm>
            <a:off x="1353804" y="4741383"/>
            <a:ext cx="16210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i="1" dirty="0"/>
              <a:t>Heron AM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108AADFC-8A99-DCAE-596C-68C1E2667F0F}"/>
              </a:ext>
            </a:extLst>
          </p:cNvPr>
          <p:cNvSpPr/>
          <p:nvPr/>
        </p:nvSpPr>
        <p:spPr>
          <a:xfrm>
            <a:off x="838200" y="1798311"/>
            <a:ext cx="2821140" cy="2943072"/>
          </a:xfrm>
          <a:prstGeom prst="roundRect">
            <a:avLst/>
          </a:prstGeom>
          <a:noFill/>
          <a:ln w="28575">
            <a:solidFill>
              <a:srgbClr val="7632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3FF5A0E7-6535-03EC-BCD2-130BA814EF75}"/>
              </a:ext>
            </a:extLst>
          </p:cNvPr>
          <p:cNvSpPr/>
          <p:nvPr/>
        </p:nvSpPr>
        <p:spPr>
          <a:xfrm>
            <a:off x="1058126" y="1396685"/>
            <a:ext cx="2381288" cy="593510"/>
          </a:xfrm>
          <a:prstGeom prst="roundRect">
            <a:avLst>
              <a:gd name="adj" fmla="val 50000"/>
            </a:avLst>
          </a:prstGeom>
          <a:solidFill>
            <a:srgbClr val="EACC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9367BB39-A225-6E3B-8CD4-82913A69D662}"/>
              </a:ext>
            </a:extLst>
          </p:cNvPr>
          <p:cNvSpPr/>
          <p:nvPr/>
        </p:nvSpPr>
        <p:spPr>
          <a:xfrm>
            <a:off x="1058126" y="1396685"/>
            <a:ext cx="2381289" cy="493294"/>
          </a:xfrm>
          <a:prstGeom prst="roundRect">
            <a:avLst>
              <a:gd name="adj" fmla="val 50000"/>
            </a:avLst>
          </a:prstGeom>
          <a:solidFill>
            <a:srgbClr val="7632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Produzione Substrati</a:t>
            </a:r>
          </a:p>
        </p:txBody>
      </p:sp>
      <p:pic>
        <p:nvPicPr>
          <p:cNvPr id="13" name="Immagine 12" descr="Immagine che contiene macchina, Attrezzature mediche, interno, attrezzatura&#10;&#10;Il contenuto generato dall'IA potrebbe non essere corretto.">
            <a:extLst>
              <a:ext uri="{FF2B5EF4-FFF2-40B4-BE49-F238E27FC236}">
                <a16:creationId xmlns:a16="http://schemas.microsoft.com/office/drawing/2014/main" id="{B1354591-68CA-B13A-CB50-86526460A8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8" r="3175"/>
          <a:stretch>
            <a:fillRect/>
          </a:stretch>
        </p:blipFill>
        <p:spPr>
          <a:xfrm>
            <a:off x="8532660" y="1798312"/>
            <a:ext cx="2821140" cy="2943072"/>
          </a:xfrm>
          <a:custGeom>
            <a:avLst/>
            <a:gdLst>
              <a:gd name="connsiteX0" fmla="*/ 470199 w 2821140"/>
              <a:gd name="connsiteY0" fmla="*/ 0 h 2943072"/>
              <a:gd name="connsiteX1" fmla="*/ 2350941 w 2821140"/>
              <a:gd name="connsiteY1" fmla="*/ 0 h 2943072"/>
              <a:gd name="connsiteX2" fmla="*/ 2821140 w 2821140"/>
              <a:gd name="connsiteY2" fmla="*/ 470199 h 2943072"/>
              <a:gd name="connsiteX3" fmla="*/ 2821140 w 2821140"/>
              <a:gd name="connsiteY3" fmla="*/ 2472873 h 2943072"/>
              <a:gd name="connsiteX4" fmla="*/ 2350941 w 2821140"/>
              <a:gd name="connsiteY4" fmla="*/ 2943072 h 2943072"/>
              <a:gd name="connsiteX5" fmla="*/ 470199 w 2821140"/>
              <a:gd name="connsiteY5" fmla="*/ 2943072 h 2943072"/>
              <a:gd name="connsiteX6" fmla="*/ 0 w 2821140"/>
              <a:gd name="connsiteY6" fmla="*/ 2472873 h 2943072"/>
              <a:gd name="connsiteX7" fmla="*/ 0 w 2821140"/>
              <a:gd name="connsiteY7" fmla="*/ 470199 h 2943072"/>
              <a:gd name="connsiteX8" fmla="*/ 470199 w 2821140"/>
              <a:gd name="connsiteY8" fmla="*/ 0 h 294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1140" h="2943072">
                <a:moveTo>
                  <a:pt x="470199" y="0"/>
                </a:moveTo>
                <a:lnTo>
                  <a:pt x="2350941" y="0"/>
                </a:lnTo>
                <a:cubicBezTo>
                  <a:pt x="2610625" y="0"/>
                  <a:pt x="2821140" y="210515"/>
                  <a:pt x="2821140" y="470199"/>
                </a:cubicBezTo>
                <a:lnTo>
                  <a:pt x="2821140" y="2472873"/>
                </a:lnTo>
                <a:cubicBezTo>
                  <a:pt x="2821140" y="2732557"/>
                  <a:pt x="2610625" y="2943072"/>
                  <a:pt x="2350941" y="2943072"/>
                </a:cubicBezTo>
                <a:lnTo>
                  <a:pt x="470199" y="2943072"/>
                </a:lnTo>
                <a:cubicBezTo>
                  <a:pt x="210515" y="2943072"/>
                  <a:pt x="0" y="2732557"/>
                  <a:pt x="0" y="2472873"/>
                </a:cubicBezTo>
                <a:lnTo>
                  <a:pt x="0" y="470199"/>
                </a:lnTo>
                <a:cubicBezTo>
                  <a:pt x="0" y="210515"/>
                  <a:pt x="210515" y="0"/>
                  <a:pt x="470199" y="0"/>
                </a:cubicBezTo>
                <a:close/>
              </a:path>
            </a:pathLst>
          </a:custGeom>
          <a:ln w="28575">
            <a:solidFill>
              <a:srgbClr val="76323F"/>
            </a:solidFill>
          </a:ln>
        </p:spPr>
      </p:pic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CE00CD2F-69E6-FF44-C230-E0170C71AB9A}"/>
              </a:ext>
            </a:extLst>
          </p:cNvPr>
          <p:cNvSpPr/>
          <p:nvPr/>
        </p:nvSpPr>
        <p:spPr>
          <a:xfrm>
            <a:off x="8728037" y="1396686"/>
            <a:ext cx="2502512" cy="593510"/>
          </a:xfrm>
          <a:prstGeom prst="roundRect">
            <a:avLst>
              <a:gd name="adj" fmla="val 50000"/>
            </a:avLst>
          </a:prstGeom>
          <a:solidFill>
            <a:srgbClr val="EACC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B13E186E-1667-D21A-B2B1-E15B38BA58D0}"/>
              </a:ext>
            </a:extLst>
          </p:cNvPr>
          <p:cNvSpPr/>
          <p:nvPr/>
        </p:nvSpPr>
        <p:spPr>
          <a:xfrm>
            <a:off x="8728037" y="1396686"/>
            <a:ext cx="2502513" cy="493294"/>
          </a:xfrm>
          <a:prstGeom prst="roundRect">
            <a:avLst>
              <a:gd name="adj" fmla="val 50000"/>
            </a:avLst>
          </a:prstGeom>
          <a:solidFill>
            <a:srgbClr val="7632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Rivestimento Campioni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DEBF6C5-CC8C-0E75-48C6-41EDD0FE818B}"/>
              </a:ext>
            </a:extLst>
          </p:cNvPr>
          <p:cNvSpPr txBox="1"/>
          <p:nvPr/>
        </p:nvSpPr>
        <p:spPr>
          <a:xfrm>
            <a:off x="8919916" y="4741383"/>
            <a:ext cx="20466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i="1" dirty="0"/>
              <a:t>Impact </a:t>
            </a:r>
            <a:r>
              <a:rPr lang="it-IT" sz="1400" i="1" dirty="0" err="1"/>
              <a:t>Innovations</a:t>
            </a:r>
            <a:r>
              <a:rPr lang="it-IT" sz="1400" i="1" dirty="0"/>
              <a:t> 5/11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F98D073B-E8FA-F453-EC8F-957186731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7" b="34132"/>
          <a:stretch>
            <a:fillRect/>
          </a:stretch>
        </p:blipFill>
        <p:spPr bwMode="auto">
          <a:xfrm>
            <a:off x="4685430" y="1754739"/>
            <a:ext cx="2821139" cy="2943072"/>
          </a:xfrm>
          <a:custGeom>
            <a:avLst/>
            <a:gdLst>
              <a:gd name="connsiteX0" fmla="*/ 470199 w 2821139"/>
              <a:gd name="connsiteY0" fmla="*/ 0 h 2943072"/>
              <a:gd name="connsiteX1" fmla="*/ 2350941 w 2821139"/>
              <a:gd name="connsiteY1" fmla="*/ 0 h 2943072"/>
              <a:gd name="connsiteX2" fmla="*/ 2811587 w 2821139"/>
              <a:gd name="connsiteY2" fmla="*/ 375438 h 2943072"/>
              <a:gd name="connsiteX3" fmla="*/ 2821139 w 2821139"/>
              <a:gd name="connsiteY3" fmla="*/ 470189 h 2943072"/>
              <a:gd name="connsiteX4" fmla="*/ 2821139 w 2821139"/>
              <a:gd name="connsiteY4" fmla="*/ 2472883 h 2943072"/>
              <a:gd name="connsiteX5" fmla="*/ 2811587 w 2821139"/>
              <a:gd name="connsiteY5" fmla="*/ 2567635 h 2943072"/>
              <a:gd name="connsiteX6" fmla="*/ 2350941 w 2821139"/>
              <a:gd name="connsiteY6" fmla="*/ 2943072 h 2943072"/>
              <a:gd name="connsiteX7" fmla="*/ 470199 w 2821139"/>
              <a:gd name="connsiteY7" fmla="*/ 2943072 h 2943072"/>
              <a:gd name="connsiteX8" fmla="*/ 0 w 2821139"/>
              <a:gd name="connsiteY8" fmla="*/ 2472873 h 2943072"/>
              <a:gd name="connsiteX9" fmla="*/ 0 w 2821139"/>
              <a:gd name="connsiteY9" fmla="*/ 470199 h 2943072"/>
              <a:gd name="connsiteX10" fmla="*/ 470199 w 2821139"/>
              <a:gd name="connsiteY10" fmla="*/ 0 h 294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21139" h="2943072">
                <a:moveTo>
                  <a:pt x="470199" y="0"/>
                </a:moveTo>
                <a:lnTo>
                  <a:pt x="2350941" y="0"/>
                </a:lnTo>
                <a:cubicBezTo>
                  <a:pt x="2578165" y="0"/>
                  <a:pt x="2767743" y="161176"/>
                  <a:pt x="2811587" y="375438"/>
                </a:cubicBezTo>
                <a:lnTo>
                  <a:pt x="2821139" y="470189"/>
                </a:lnTo>
                <a:lnTo>
                  <a:pt x="2821139" y="2472883"/>
                </a:lnTo>
                <a:lnTo>
                  <a:pt x="2811587" y="2567635"/>
                </a:lnTo>
                <a:cubicBezTo>
                  <a:pt x="2767743" y="2781897"/>
                  <a:pt x="2578165" y="2943072"/>
                  <a:pt x="2350941" y="2943072"/>
                </a:cubicBezTo>
                <a:lnTo>
                  <a:pt x="470199" y="2943072"/>
                </a:lnTo>
                <a:cubicBezTo>
                  <a:pt x="210515" y="2943072"/>
                  <a:pt x="0" y="2732557"/>
                  <a:pt x="0" y="2472873"/>
                </a:cubicBezTo>
                <a:lnTo>
                  <a:pt x="0" y="470199"/>
                </a:lnTo>
                <a:cubicBezTo>
                  <a:pt x="0" y="210515"/>
                  <a:pt x="210515" y="0"/>
                  <a:pt x="470199" y="0"/>
                </a:cubicBezTo>
                <a:close/>
              </a:path>
            </a:pathLst>
          </a:custGeom>
          <a:noFill/>
          <a:ln w="28575">
            <a:solidFill>
              <a:srgbClr val="76323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FC4D3B77-D479-CD99-3359-B0B757C3FBCC}"/>
              </a:ext>
            </a:extLst>
          </p:cNvPr>
          <p:cNvSpPr/>
          <p:nvPr/>
        </p:nvSpPr>
        <p:spPr>
          <a:xfrm>
            <a:off x="4905355" y="1396685"/>
            <a:ext cx="2381288" cy="593510"/>
          </a:xfrm>
          <a:prstGeom prst="roundRect">
            <a:avLst>
              <a:gd name="adj" fmla="val 50000"/>
            </a:avLst>
          </a:prstGeom>
          <a:solidFill>
            <a:srgbClr val="EACC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6245657B-7EFC-0A74-20DD-433C69238D23}"/>
              </a:ext>
            </a:extLst>
          </p:cNvPr>
          <p:cNvSpPr/>
          <p:nvPr/>
        </p:nvSpPr>
        <p:spPr>
          <a:xfrm>
            <a:off x="4905355" y="1396685"/>
            <a:ext cx="2381289" cy="493294"/>
          </a:xfrm>
          <a:prstGeom prst="roundRect">
            <a:avLst>
              <a:gd name="adj" fmla="val 50000"/>
            </a:avLst>
          </a:prstGeom>
          <a:solidFill>
            <a:srgbClr val="7632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Fresatura Campioni</a:t>
            </a: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C93F3EB5-908B-A1C0-CC37-F0F923DFA9AC}"/>
              </a:ext>
            </a:extLst>
          </p:cNvPr>
          <p:cNvCxnSpPr>
            <a:cxnSpLocks/>
          </p:cNvCxnSpPr>
          <p:nvPr/>
        </p:nvCxnSpPr>
        <p:spPr>
          <a:xfrm flipV="1">
            <a:off x="3690025" y="3263762"/>
            <a:ext cx="943345" cy="60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27FEB135-5849-01AB-88CC-C29C5ACBDAA0}"/>
              </a:ext>
            </a:extLst>
          </p:cNvPr>
          <p:cNvCxnSpPr>
            <a:cxnSpLocks/>
          </p:cNvCxnSpPr>
          <p:nvPr/>
        </p:nvCxnSpPr>
        <p:spPr>
          <a:xfrm>
            <a:off x="7552492" y="3263762"/>
            <a:ext cx="9433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ella 25">
            <a:extLst>
              <a:ext uri="{FF2B5EF4-FFF2-40B4-BE49-F238E27FC236}">
                <a16:creationId xmlns:a16="http://schemas.microsoft.com/office/drawing/2014/main" id="{99C18EAB-DC1D-6404-2541-CA593E7DD5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472246"/>
              </p:ext>
            </p:extLst>
          </p:nvPr>
        </p:nvGraphicFramePr>
        <p:xfrm>
          <a:off x="976535" y="5434378"/>
          <a:ext cx="102389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447">
                  <a:extLst>
                    <a:ext uri="{9D8B030D-6E8A-4147-A177-3AD203B41FA5}">
                      <a16:colId xmlns:a16="http://schemas.microsoft.com/office/drawing/2014/main" val="57391613"/>
                    </a:ext>
                  </a:extLst>
                </a:gridCol>
                <a:gridCol w="1649124">
                  <a:extLst>
                    <a:ext uri="{9D8B030D-6E8A-4147-A177-3AD203B41FA5}">
                      <a16:colId xmlns:a16="http://schemas.microsoft.com/office/drawing/2014/main" val="3095443466"/>
                    </a:ext>
                  </a:extLst>
                </a:gridCol>
                <a:gridCol w="1314698">
                  <a:extLst>
                    <a:ext uri="{9D8B030D-6E8A-4147-A177-3AD203B41FA5}">
                      <a16:colId xmlns:a16="http://schemas.microsoft.com/office/drawing/2014/main" val="1538322903"/>
                    </a:ext>
                  </a:extLst>
                </a:gridCol>
                <a:gridCol w="2318473">
                  <a:extLst>
                    <a:ext uri="{9D8B030D-6E8A-4147-A177-3AD203B41FA5}">
                      <a16:colId xmlns:a16="http://schemas.microsoft.com/office/drawing/2014/main" val="2034719650"/>
                    </a:ext>
                  </a:extLst>
                </a:gridCol>
                <a:gridCol w="2510186">
                  <a:extLst>
                    <a:ext uri="{9D8B030D-6E8A-4147-A177-3AD203B41FA5}">
                      <a16:colId xmlns:a16="http://schemas.microsoft.com/office/drawing/2014/main" val="825629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Parametri Investigati</a:t>
                      </a:r>
                    </a:p>
                  </a:txBody>
                  <a:tcPr>
                    <a:solidFill>
                      <a:srgbClr val="7632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Temperatura</a:t>
                      </a:r>
                    </a:p>
                  </a:txBody>
                  <a:tcPr>
                    <a:solidFill>
                      <a:srgbClr val="EACC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Pressione</a:t>
                      </a:r>
                    </a:p>
                  </a:txBody>
                  <a:tcPr>
                    <a:solidFill>
                      <a:srgbClr val="EACC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Distanza di </a:t>
                      </a:r>
                      <a:r>
                        <a:rPr lang="it-IT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Standoff</a:t>
                      </a:r>
                      <a:endParaRPr lang="it-IT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CC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Portata Materiale</a:t>
                      </a:r>
                    </a:p>
                  </a:txBody>
                  <a:tcPr>
                    <a:solidFill>
                      <a:srgbClr val="EA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977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62216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B0C4D-0366-6AE1-A042-A0DB46DDE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 descr="A piece of metal with holes&#10;&#10;Description automatically generated">
            <a:extLst>
              <a:ext uri="{FF2B5EF4-FFF2-40B4-BE49-F238E27FC236}">
                <a16:creationId xmlns:a16="http://schemas.microsoft.com/office/drawing/2014/main" id="{47B9297B-72D0-E249-2BC6-EB4F283733BC}"/>
              </a:ext>
            </a:extLst>
          </p:cNvPr>
          <p:cNvPicPr/>
          <p:nvPr/>
        </p:nvPicPr>
        <p:blipFill rotWithShape="1">
          <a:blip r:embed="rId3"/>
          <a:srcRect l="8176" t="17763" r="17099" b="21713"/>
          <a:stretch>
            <a:fillRect/>
          </a:stretch>
        </p:blipFill>
        <p:spPr bwMode="auto">
          <a:xfrm>
            <a:off x="7906042" y="3732297"/>
            <a:ext cx="3400134" cy="1940370"/>
          </a:xfrm>
          <a:custGeom>
            <a:avLst/>
            <a:gdLst>
              <a:gd name="connsiteX0" fmla="*/ 218854 w 3400134"/>
              <a:gd name="connsiteY0" fmla="*/ 0 h 1940370"/>
              <a:gd name="connsiteX1" fmla="*/ 3181280 w 3400134"/>
              <a:gd name="connsiteY1" fmla="*/ 0 h 1940370"/>
              <a:gd name="connsiteX2" fmla="*/ 3200612 w 3400134"/>
              <a:gd name="connsiteY2" fmla="*/ 6001 h 1940370"/>
              <a:gd name="connsiteX3" fmla="*/ 3400134 w 3400134"/>
              <a:gd name="connsiteY3" fmla="*/ 307009 h 1940370"/>
              <a:gd name="connsiteX4" fmla="*/ 3400134 w 3400134"/>
              <a:gd name="connsiteY4" fmla="*/ 1613690 h 1940370"/>
              <a:gd name="connsiteX5" fmla="*/ 3073454 w 3400134"/>
              <a:gd name="connsiteY5" fmla="*/ 1940370 h 1940370"/>
              <a:gd name="connsiteX6" fmla="*/ 326680 w 3400134"/>
              <a:gd name="connsiteY6" fmla="*/ 1940370 h 1940370"/>
              <a:gd name="connsiteX7" fmla="*/ 0 w 3400134"/>
              <a:gd name="connsiteY7" fmla="*/ 1613690 h 1940370"/>
              <a:gd name="connsiteX8" fmla="*/ 0 w 3400134"/>
              <a:gd name="connsiteY8" fmla="*/ 307009 h 1940370"/>
              <a:gd name="connsiteX9" fmla="*/ 199522 w 3400134"/>
              <a:gd name="connsiteY9" fmla="*/ 6001 h 194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0134" h="1940370">
                <a:moveTo>
                  <a:pt x="218854" y="0"/>
                </a:moveTo>
                <a:lnTo>
                  <a:pt x="3181280" y="0"/>
                </a:lnTo>
                <a:lnTo>
                  <a:pt x="3200612" y="6001"/>
                </a:lnTo>
                <a:cubicBezTo>
                  <a:pt x="3317863" y="55594"/>
                  <a:pt x="3400134" y="171694"/>
                  <a:pt x="3400134" y="307009"/>
                </a:cubicBezTo>
                <a:lnTo>
                  <a:pt x="3400134" y="1613690"/>
                </a:lnTo>
                <a:cubicBezTo>
                  <a:pt x="3400134" y="1794110"/>
                  <a:pt x="3253874" y="1940370"/>
                  <a:pt x="3073454" y="1940370"/>
                </a:cubicBezTo>
                <a:lnTo>
                  <a:pt x="326680" y="1940370"/>
                </a:lnTo>
                <a:cubicBezTo>
                  <a:pt x="146260" y="1940370"/>
                  <a:pt x="0" y="1794110"/>
                  <a:pt x="0" y="1613690"/>
                </a:cubicBezTo>
                <a:lnTo>
                  <a:pt x="0" y="307009"/>
                </a:lnTo>
                <a:cubicBezTo>
                  <a:pt x="0" y="171694"/>
                  <a:pt x="82272" y="55594"/>
                  <a:pt x="199522" y="6001"/>
                </a:cubicBezTo>
                <a:close/>
              </a:path>
            </a:pathLst>
          </a:custGeom>
          <a:noFill/>
          <a:ln w="28575">
            <a:solidFill>
              <a:srgbClr val="76323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EFF8ADE1-84DF-6540-3A29-7095636A65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5" t="28680" r="13939" b="26962"/>
          <a:stretch/>
        </p:blipFill>
        <p:spPr bwMode="auto">
          <a:xfrm>
            <a:off x="885825" y="3732298"/>
            <a:ext cx="2936875" cy="2225270"/>
          </a:xfrm>
          <a:custGeom>
            <a:avLst/>
            <a:gdLst>
              <a:gd name="connsiteX0" fmla="*/ 307071 w 2936875"/>
              <a:gd name="connsiteY0" fmla="*/ 0 h 2225270"/>
              <a:gd name="connsiteX1" fmla="*/ 2629805 w 2936875"/>
              <a:gd name="connsiteY1" fmla="*/ 0 h 2225270"/>
              <a:gd name="connsiteX2" fmla="*/ 2639865 w 2936875"/>
              <a:gd name="connsiteY2" fmla="*/ 1014 h 2225270"/>
              <a:gd name="connsiteX3" fmla="*/ 2936875 w 2936875"/>
              <a:gd name="connsiteY3" fmla="*/ 365433 h 2225270"/>
              <a:gd name="connsiteX4" fmla="*/ 2936875 w 2936875"/>
              <a:gd name="connsiteY4" fmla="*/ 1853294 h 2225270"/>
              <a:gd name="connsiteX5" fmla="*/ 2564899 w 2936875"/>
              <a:gd name="connsiteY5" fmla="*/ 2225270 h 2225270"/>
              <a:gd name="connsiteX6" fmla="*/ 371976 w 2936875"/>
              <a:gd name="connsiteY6" fmla="*/ 2225270 h 2225270"/>
              <a:gd name="connsiteX7" fmla="*/ 0 w 2936875"/>
              <a:gd name="connsiteY7" fmla="*/ 1853294 h 2225270"/>
              <a:gd name="connsiteX8" fmla="*/ 0 w 2936875"/>
              <a:gd name="connsiteY8" fmla="*/ 365433 h 2225270"/>
              <a:gd name="connsiteX9" fmla="*/ 297010 w 2936875"/>
              <a:gd name="connsiteY9" fmla="*/ 1014 h 222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36875" h="2225270">
                <a:moveTo>
                  <a:pt x="307071" y="0"/>
                </a:moveTo>
                <a:lnTo>
                  <a:pt x="2629805" y="0"/>
                </a:lnTo>
                <a:lnTo>
                  <a:pt x="2639865" y="1014"/>
                </a:lnTo>
                <a:cubicBezTo>
                  <a:pt x="2809369" y="35700"/>
                  <a:pt x="2936875" y="185676"/>
                  <a:pt x="2936875" y="365433"/>
                </a:cubicBezTo>
                <a:lnTo>
                  <a:pt x="2936875" y="1853294"/>
                </a:lnTo>
                <a:cubicBezTo>
                  <a:pt x="2936875" y="2058731"/>
                  <a:pt x="2770336" y="2225270"/>
                  <a:pt x="2564899" y="2225270"/>
                </a:cubicBezTo>
                <a:lnTo>
                  <a:pt x="371976" y="2225270"/>
                </a:lnTo>
                <a:cubicBezTo>
                  <a:pt x="166539" y="2225270"/>
                  <a:pt x="0" y="2058731"/>
                  <a:pt x="0" y="1853294"/>
                </a:cubicBezTo>
                <a:lnTo>
                  <a:pt x="0" y="365433"/>
                </a:lnTo>
                <a:cubicBezTo>
                  <a:pt x="0" y="185676"/>
                  <a:pt x="127507" y="35700"/>
                  <a:pt x="297010" y="1014"/>
                </a:cubicBezTo>
                <a:close/>
              </a:path>
            </a:pathLst>
          </a:custGeom>
          <a:noFill/>
          <a:ln w="28575">
            <a:solidFill>
              <a:srgbClr val="76323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A284D4C8-D51D-DD5F-0111-5E70657C1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Produzione campioni – Finestra di deposizione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82BCAEF-CAEF-7680-258A-231383B73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5333"/>
            <a:ext cx="10467975" cy="49916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2000" dirty="0"/>
              <a:t>Finestra di processo individuata: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it-IT" sz="2000" dirty="0"/>
              <a:t>Temperatura gas tra 300°C e 400°C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it-IT" sz="2000" dirty="0"/>
              <a:t>Pressione gas tra 15 e 20 bar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Le successive sperimentazioni sono state condotte entro questo intervallo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Risultati non completamente consistenti, con una variabilità significativa tra i campioni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1367481-4639-78B1-9C89-2A7DF3C0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AIAS2025 | 3-6 Settembre | Firenze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1B50C8C7-9B15-FB2E-DE80-E18E724BD2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" t="11929" r="11602" b="3752"/>
          <a:stretch>
            <a:fillRect/>
          </a:stretch>
        </p:blipFill>
        <p:spPr bwMode="auto">
          <a:xfrm>
            <a:off x="4164304" y="3732298"/>
            <a:ext cx="3400133" cy="1960041"/>
          </a:xfrm>
          <a:custGeom>
            <a:avLst/>
            <a:gdLst>
              <a:gd name="connsiteX0" fmla="*/ 325589 w 3400133"/>
              <a:gd name="connsiteY0" fmla="*/ 0 h 1960041"/>
              <a:gd name="connsiteX1" fmla="*/ 3073453 w 3400133"/>
              <a:gd name="connsiteY1" fmla="*/ 0 h 1960041"/>
              <a:gd name="connsiteX2" fmla="*/ 3400133 w 3400133"/>
              <a:gd name="connsiteY2" fmla="*/ 326680 h 1960041"/>
              <a:gd name="connsiteX3" fmla="*/ 3400133 w 3400133"/>
              <a:gd name="connsiteY3" fmla="*/ 1633361 h 1960041"/>
              <a:gd name="connsiteX4" fmla="*/ 3073453 w 3400133"/>
              <a:gd name="connsiteY4" fmla="*/ 1960041 h 1960041"/>
              <a:gd name="connsiteX5" fmla="*/ 325589 w 3400133"/>
              <a:gd name="connsiteY5" fmla="*/ 1960041 h 1960041"/>
              <a:gd name="connsiteX6" fmla="*/ 5546 w 3400133"/>
              <a:gd name="connsiteY6" fmla="*/ 1699199 h 1960041"/>
              <a:gd name="connsiteX7" fmla="*/ 0 w 3400133"/>
              <a:gd name="connsiteY7" fmla="*/ 1644184 h 1960041"/>
              <a:gd name="connsiteX8" fmla="*/ 0 w 3400133"/>
              <a:gd name="connsiteY8" fmla="*/ 315857 h 1960041"/>
              <a:gd name="connsiteX9" fmla="*/ 5546 w 3400133"/>
              <a:gd name="connsiteY9" fmla="*/ 260843 h 1960041"/>
              <a:gd name="connsiteX10" fmla="*/ 325589 w 3400133"/>
              <a:gd name="connsiteY10" fmla="*/ 0 h 196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00133" h="1960041">
                <a:moveTo>
                  <a:pt x="325589" y="0"/>
                </a:moveTo>
                <a:lnTo>
                  <a:pt x="3073453" y="0"/>
                </a:lnTo>
                <a:cubicBezTo>
                  <a:pt x="3253873" y="0"/>
                  <a:pt x="3400133" y="146260"/>
                  <a:pt x="3400133" y="326680"/>
                </a:cubicBezTo>
                <a:lnTo>
                  <a:pt x="3400133" y="1633361"/>
                </a:lnTo>
                <a:cubicBezTo>
                  <a:pt x="3400133" y="1813781"/>
                  <a:pt x="3253873" y="1960041"/>
                  <a:pt x="3073453" y="1960041"/>
                </a:cubicBezTo>
                <a:lnTo>
                  <a:pt x="325589" y="1960041"/>
                </a:lnTo>
                <a:cubicBezTo>
                  <a:pt x="167722" y="1960041"/>
                  <a:pt x="36008" y="1848061"/>
                  <a:pt x="5546" y="1699199"/>
                </a:cubicBezTo>
                <a:lnTo>
                  <a:pt x="0" y="1644184"/>
                </a:lnTo>
                <a:lnTo>
                  <a:pt x="0" y="315857"/>
                </a:lnTo>
                <a:lnTo>
                  <a:pt x="5546" y="260843"/>
                </a:lnTo>
                <a:cubicBezTo>
                  <a:pt x="36008" y="111980"/>
                  <a:pt x="167722" y="0"/>
                  <a:pt x="325589" y="0"/>
                </a:cubicBezTo>
                <a:close/>
              </a:path>
            </a:pathLst>
          </a:custGeom>
          <a:noFill/>
          <a:ln w="28575">
            <a:solidFill>
              <a:srgbClr val="76323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8C8FCD89-2DA9-0126-52FB-62BF972D51AA}"/>
              </a:ext>
            </a:extLst>
          </p:cNvPr>
          <p:cNvSpPr/>
          <p:nvPr/>
        </p:nvSpPr>
        <p:spPr>
          <a:xfrm>
            <a:off x="1163619" y="3429000"/>
            <a:ext cx="2381288" cy="593510"/>
          </a:xfrm>
          <a:prstGeom prst="roundRect">
            <a:avLst>
              <a:gd name="adj" fmla="val 50000"/>
            </a:avLst>
          </a:prstGeom>
          <a:solidFill>
            <a:srgbClr val="EACC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EFFF09E8-CF9B-CD72-A8D6-D2EDAE29D7ED}"/>
              </a:ext>
            </a:extLst>
          </p:cNvPr>
          <p:cNvSpPr/>
          <p:nvPr/>
        </p:nvSpPr>
        <p:spPr>
          <a:xfrm>
            <a:off x="1163619" y="3429000"/>
            <a:ext cx="2381289" cy="493294"/>
          </a:xfrm>
          <a:prstGeom prst="roundRect">
            <a:avLst>
              <a:gd name="adj" fmla="val 50000"/>
            </a:avLst>
          </a:prstGeom>
          <a:solidFill>
            <a:srgbClr val="7632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Nessuna deposizione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63B842AC-150E-59D2-CD1E-E3159306C3E8}"/>
              </a:ext>
            </a:extLst>
          </p:cNvPr>
          <p:cNvSpPr/>
          <p:nvPr/>
        </p:nvSpPr>
        <p:spPr>
          <a:xfrm>
            <a:off x="4657941" y="3429000"/>
            <a:ext cx="2381288" cy="593510"/>
          </a:xfrm>
          <a:prstGeom prst="roundRect">
            <a:avLst>
              <a:gd name="adj" fmla="val 50000"/>
            </a:avLst>
          </a:prstGeom>
          <a:solidFill>
            <a:srgbClr val="EACC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3E044490-B442-4724-14B7-E3D485EB6890}"/>
              </a:ext>
            </a:extLst>
          </p:cNvPr>
          <p:cNvSpPr/>
          <p:nvPr/>
        </p:nvSpPr>
        <p:spPr>
          <a:xfrm>
            <a:off x="4657941" y="3429000"/>
            <a:ext cx="2381289" cy="493294"/>
          </a:xfrm>
          <a:prstGeom prst="roundRect">
            <a:avLst>
              <a:gd name="adj" fmla="val 50000"/>
            </a:avLst>
          </a:prstGeom>
          <a:solidFill>
            <a:srgbClr val="7632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Deposizione</a:t>
            </a: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7B87635E-8A7E-4A6E-6F50-134D1F0126FB}"/>
              </a:ext>
            </a:extLst>
          </p:cNvPr>
          <p:cNvSpPr/>
          <p:nvPr/>
        </p:nvSpPr>
        <p:spPr>
          <a:xfrm>
            <a:off x="8458067" y="3429000"/>
            <a:ext cx="2381288" cy="593510"/>
          </a:xfrm>
          <a:prstGeom prst="roundRect">
            <a:avLst>
              <a:gd name="adj" fmla="val 50000"/>
            </a:avLst>
          </a:prstGeom>
          <a:solidFill>
            <a:srgbClr val="EACC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1B7CC547-5E5B-DBA9-F1D8-8FE128CBF913}"/>
              </a:ext>
            </a:extLst>
          </p:cNvPr>
          <p:cNvSpPr/>
          <p:nvPr/>
        </p:nvSpPr>
        <p:spPr>
          <a:xfrm>
            <a:off x="8458067" y="3429000"/>
            <a:ext cx="2381289" cy="493294"/>
          </a:xfrm>
          <a:prstGeom prst="roundRect">
            <a:avLst>
              <a:gd name="adj" fmla="val 50000"/>
            </a:avLst>
          </a:prstGeom>
          <a:solidFill>
            <a:srgbClr val="7632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Erosione substrato</a:t>
            </a:r>
          </a:p>
        </p:txBody>
      </p:sp>
    </p:spTree>
    <p:extLst>
      <p:ext uri="{BB962C8B-B14F-4D97-AF65-F5344CB8AC3E}">
        <p14:creationId xmlns:p14="http://schemas.microsoft.com/office/powerpoint/2010/main" val="3271716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DEEC5-AC14-98FD-417A-BCB2F1A41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4704905-FEB4-E7E5-9E60-4933D4002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Materiali e metodi – Caratterizzazione campioni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2BE315D-8AA1-40DE-C2C0-5D0320F02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5333"/>
            <a:ext cx="10553700" cy="49916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2000" dirty="0"/>
              <a:t>Tutti i test condotti su campioni entro la </a:t>
            </a:r>
            <a:r>
              <a:rPr lang="it-IT" sz="2000" b="1" dirty="0"/>
              <a:t>finestra di processo 300–400 °C </a:t>
            </a:r>
            <a:r>
              <a:rPr lang="it-IT" sz="2000" dirty="0"/>
              <a:t>/</a:t>
            </a:r>
            <a:r>
              <a:rPr lang="it-IT" sz="2000" b="1" dirty="0"/>
              <a:t> 15–20 bar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Analisi effettuate: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E29EF0B7-E3E5-B3AE-7752-7C8ABF9376BB}"/>
              </a:ext>
            </a:extLst>
          </p:cNvPr>
          <p:cNvSpPr/>
          <p:nvPr/>
        </p:nvSpPr>
        <p:spPr>
          <a:xfrm>
            <a:off x="2881312" y="2419350"/>
            <a:ext cx="2052638" cy="3262842"/>
          </a:xfrm>
          <a:prstGeom prst="roundRect">
            <a:avLst/>
          </a:prstGeom>
          <a:solidFill>
            <a:srgbClr val="7632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8A52F08B-8975-2F49-B047-0041478E2DCF}"/>
              </a:ext>
            </a:extLst>
          </p:cNvPr>
          <p:cNvSpPr/>
          <p:nvPr/>
        </p:nvSpPr>
        <p:spPr>
          <a:xfrm>
            <a:off x="800100" y="2419350"/>
            <a:ext cx="1962150" cy="3262842"/>
          </a:xfrm>
          <a:prstGeom prst="roundRect">
            <a:avLst/>
          </a:prstGeom>
          <a:solidFill>
            <a:srgbClr val="EACC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F0E3FCF1-D95C-FC94-55AB-64E571C65240}"/>
              </a:ext>
            </a:extLst>
          </p:cNvPr>
          <p:cNvGrpSpPr/>
          <p:nvPr/>
        </p:nvGrpSpPr>
        <p:grpSpPr>
          <a:xfrm>
            <a:off x="3518891" y="2866929"/>
            <a:ext cx="775097" cy="897452"/>
            <a:chOff x="3263503" y="3873362"/>
            <a:chExt cx="1218471" cy="1357101"/>
          </a:xfrm>
          <a:noFill/>
        </p:grpSpPr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A91715EB-11D8-BF21-4D0E-3C5294360C1D}"/>
                </a:ext>
              </a:extLst>
            </p:cNvPr>
            <p:cNvSpPr/>
            <p:nvPr/>
          </p:nvSpPr>
          <p:spPr>
            <a:xfrm>
              <a:off x="3263503" y="4400022"/>
              <a:ext cx="1218471" cy="313152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Freccia in giù 12">
              <a:extLst>
                <a:ext uri="{FF2B5EF4-FFF2-40B4-BE49-F238E27FC236}">
                  <a16:creationId xmlns:a16="http://schemas.microsoft.com/office/drawing/2014/main" id="{545ECD5C-E97C-54F2-9E14-3CD7F4BDC72D}"/>
                </a:ext>
              </a:extLst>
            </p:cNvPr>
            <p:cNvSpPr/>
            <p:nvPr/>
          </p:nvSpPr>
          <p:spPr>
            <a:xfrm>
              <a:off x="3730823" y="3873362"/>
              <a:ext cx="279797" cy="391320"/>
            </a:xfrm>
            <a:prstGeom prst="downArrow">
              <a:avLst>
                <a:gd name="adj1" fmla="val 17742"/>
                <a:gd name="adj2" fmla="val 69355"/>
              </a:avLst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Freccia in giù 13">
              <a:extLst>
                <a:ext uri="{FF2B5EF4-FFF2-40B4-BE49-F238E27FC236}">
                  <a16:creationId xmlns:a16="http://schemas.microsoft.com/office/drawing/2014/main" id="{E1062B17-964E-60E7-72C6-DF752A27962D}"/>
                </a:ext>
              </a:extLst>
            </p:cNvPr>
            <p:cNvSpPr/>
            <p:nvPr/>
          </p:nvSpPr>
          <p:spPr>
            <a:xfrm rot="10800000">
              <a:off x="3732608" y="4839144"/>
              <a:ext cx="279797" cy="391319"/>
            </a:xfrm>
            <a:prstGeom prst="downArrow">
              <a:avLst>
                <a:gd name="adj1" fmla="val 17742"/>
                <a:gd name="adj2" fmla="val 69355"/>
              </a:avLst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052" name="Picture 4" descr="Microscopio - Scaricare icone gratuite">
            <a:extLst>
              <a:ext uri="{FF2B5EF4-FFF2-40B4-BE49-F238E27FC236}">
                <a16:creationId xmlns:a16="http://schemas.microsoft.com/office/drawing/2014/main" id="{4BCF8AF2-29BE-5DFA-EA01-ACB68A231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555" y="2835032"/>
            <a:ext cx="962067" cy="96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24F38CAD-C719-D39B-E4ED-4F0A70A483D2}"/>
              </a:ext>
            </a:extLst>
          </p:cNvPr>
          <p:cNvSpPr txBox="1"/>
          <p:nvPr/>
        </p:nvSpPr>
        <p:spPr>
          <a:xfrm>
            <a:off x="855865" y="4257814"/>
            <a:ext cx="18506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Microscopia ottica e SEM 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23FEC484-30F0-1908-F19A-A9541F61F423}"/>
              </a:ext>
            </a:extLst>
          </p:cNvPr>
          <p:cNvSpPr txBox="1"/>
          <p:nvPr/>
        </p:nvSpPr>
        <p:spPr>
          <a:xfrm>
            <a:off x="2981131" y="4411702"/>
            <a:ext cx="18506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 err="1">
                <a:solidFill>
                  <a:schemeClr val="bg1"/>
                </a:solidFill>
              </a:rPr>
              <a:t>Flattening</a:t>
            </a:r>
            <a:r>
              <a:rPr lang="it-IT" sz="2000" b="1" dirty="0">
                <a:solidFill>
                  <a:schemeClr val="bg1"/>
                </a:solidFill>
              </a:rPr>
              <a:t> ratio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0321D3D3-3811-C53B-74B5-0D3516DA6A76}"/>
              </a:ext>
            </a:extLst>
          </p:cNvPr>
          <p:cNvSpPr/>
          <p:nvPr/>
        </p:nvSpPr>
        <p:spPr>
          <a:xfrm>
            <a:off x="7128465" y="2409825"/>
            <a:ext cx="1947863" cy="3262842"/>
          </a:xfrm>
          <a:prstGeom prst="roundRect">
            <a:avLst/>
          </a:prstGeom>
          <a:solidFill>
            <a:srgbClr val="7632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94CCA35C-C905-7FF4-A7C8-2784A0DD3370}"/>
              </a:ext>
            </a:extLst>
          </p:cNvPr>
          <p:cNvGrpSpPr/>
          <p:nvPr/>
        </p:nvGrpSpPr>
        <p:grpSpPr>
          <a:xfrm>
            <a:off x="7712058" y="2929673"/>
            <a:ext cx="871870" cy="742723"/>
            <a:chOff x="7655400" y="2782429"/>
            <a:chExt cx="871870" cy="742723"/>
          </a:xfrm>
        </p:grpSpPr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193240CF-02E4-ED32-C12E-C307BE57FC7F}"/>
                </a:ext>
              </a:extLst>
            </p:cNvPr>
            <p:cNvSpPr/>
            <p:nvPr/>
          </p:nvSpPr>
          <p:spPr>
            <a:xfrm>
              <a:off x="7655400" y="3343357"/>
              <a:ext cx="871870" cy="181795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Connettore pagina esterna 26">
              <a:extLst>
                <a:ext uri="{FF2B5EF4-FFF2-40B4-BE49-F238E27FC236}">
                  <a16:creationId xmlns:a16="http://schemas.microsoft.com/office/drawing/2014/main" id="{2D2B250C-6C48-1A7A-C8A7-88569E4646B3}"/>
                </a:ext>
              </a:extLst>
            </p:cNvPr>
            <p:cNvSpPr/>
            <p:nvPr/>
          </p:nvSpPr>
          <p:spPr>
            <a:xfrm>
              <a:off x="7889991" y="2782429"/>
              <a:ext cx="392828" cy="497129"/>
            </a:xfrm>
            <a:prstGeom prst="flowChartOffpageConnector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BA67C99C-4B1C-BAAF-A335-58EDA8DC3D03}"/>
              </a:ext>
            </a:extLst>
          </p:cNvPr>
          <p:cNvSpPr txBox="1"/>
          <p:nvPr/>
        </p:nvSpPr>
        <p:spPr>
          <a:xfrm>
            <a:off x="7177086" y="4248289"/>
            <a:ext cx="18506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 err="1">
                <a:solidFill>
                  <a:schemeClr val="bg1"/>
                </a:solidFill>
              </a:rPr>
              <a:t>Microdurezza</a:t>
            </a:r>
            <a:r>
              <a:rPr lang="it-IT" sz="2000" b="1" dirty="0">
                <a:solidFill>
                  <a:schemeClr val="bg1"/>
                </a:solidFill>
              </a:rPr>
              <a:t> Vickers </a:t>
            </a:r>
            <a:r>
              <a:rPr lang="it-IT" sz="2000" dirty="0">
                <a:solidFill>
                  <a:schemeClr val="bg1"/>
                </a:solidFill>
              </a:rPr>
              <a:t>(HV0.1)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90343442-6920-829E-7B21-CD738A0E5F12}"/>
              </a:ext>
            </a:extLst>
          </p:cNvPr>
          <p:cNvSpPr/>
          <p:nvPr/>
        </p:nvSpPr>
        <p:spPr>
          <a:xfrm>
            <a:off x="9210869" y="2409825"/>
            <a:ext cx="2052638" cy="3262842"/>
          </a:xfrm>
          <a:prstGeom prst="roundRect">
            <a:avLst/>
          </a:prstGeom>
          <a:solidFill>
            <a:srgbClr val="EACC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7D2F51D-1EDA-4B67-4FD1-7F808527536C}"/>
              </a:ext>
            </a:extLst>
          </p:cNvPr>
          <p:cNvSpPr txBox="1"/>
          <p:nvPr/>
        </p:nvSpPr>
        <p:spPr>
          <a:xfrm>
            <a:off x="9220394" y="4107527"/>
            <a:ext cx="2052638" cy="1015663"/>
          </a:xfrm>
          <a:prstGeom prst="rect">
            <a:avLst/>
          </a:prstGeom>
          <a:solidFill>
            <a:srgbClr val="EACCD2"/>
          </a:solidFill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Conducibilità elettrica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(correnti parassite)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C24009BB-1108-49BF-DBE6-2CED8B7D45EC}"/>
              </a:ext>
            </a:extLst>
          </p:cNvPr>
          <p:cNvSpPr/>
          <p:nvPr/>
        </p:nvSpPr>
        <p:spPr>
          <a:xfrm>
            <a:off x="5058965" y="2409825"/>
            <a:ext cx="1947863" cy="326284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108537AB-3163-7FEA-FBDC-886CDC8A36A0}"/>
              </a:ext>
            </a:extLst>
          </p:cNvPr>
          <p:cNvGrpSpPr/>
          <p:nvPr/>
        </p:nvGrpSpPr>
        <p:grpSpPr>
          <a:xfrm>
            <a:off x="5651654" y="2886535"/>
            <a:ext cx="878058" cy="987141"/>
            <a:chOff x="9918432" y="4276157"/>
            <a:chExt cx="878058" cy="987141"/>
          </a:xfrm>
        </p:grpSpPr>
        <p:sp>
          <p:nvSpPr>
            <p:cNvPr id="34" name="Freccia in giù 33">
              <a:extLst>
                <a:ext uri="{FF2B5EF4-FFF2-40B4-BE49-F238E27FC236}">
                  <a16:creationId xmlns:a16="http://schemas.microsoft.com/office/drawing/2014/main" id="{87FE5EF8-CAA8-454F-D92F-E53592F51C90}"/>
                </a:ext>
              </a:extLst>
            </p:cNvPr>
            <p:cNvSpPr/>
            <p:nvPr/>
          </p:nvSpPr>
          <p:spPr>
            <a:xfrm>
              <a:off x="10283528" y="5004518"/>
              <a:ext cx="177985" cy="258780"/>
            </a:xfrm>
            <a:prstGeom prst="downArrow">
              <a:avLst>
                <a:gd name="adj1" fmla="val 17742"/>
                <a:gd name="adj2" fmla="val 69355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Freccia in giù 34">
              <a:extLst>
                <a:ext uri="{FF2B5EF4-FFF2-40B4-BE49-F238E27FC236}">
                  <a16:creationId xmlns:a16="http://schemas.microsoft.com/office/drawing/2014/main" id="{6B80F436-C4D6-C43F-F1FA-072EA217519E}"/>
                </a:ext>
              </a:extLst>
            </p:cNvPr>
            <p:cNvSpPr/>
            <p:nvPr/>
          </p:nvSpPr>
          <p:spPr>
            <a:xfrm rot="10800000">
              <a:off x="10273506" y="4276157"/>
              <a:ext cx="177985" cy="258780"/>
            </a:xfrm>
            <a:prstGeom prst="downArrow">
              <a:avLst>
                <a:gd name="adj1" fmla="val 17742"/>
                <a:gd name="adj2" fmla="val 69355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EC88A15C-52C7-87CE-6980-67E6A472B98D}"/>
                </a:ext>
              </a:extLst>
            </p:cNvPr>
            <p:cNvSpPr/>
            <p:nvPr/>
          </p:nvSpPr>
          <p:spPr>
            <a:xfrm>
              <a:off x="9924620" y="4753057"/>
              <a:ext cx="871870" cy="18179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572FA09A-94FF-0A27-E06F-39FBD59D45EC}"/>
                </a:ext>
              </a:extLst>
            </p:cNvPr>
            <p:cNvSpPr/>
            <p:nvPr/>
          </p:nvSpPr>
          <p:spPr>
            <a:xfrm>
              <a:off x="9918432" y="4625227"/>
              <a:ext cx="871870" cy="45719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35AE4AFE-63F3-4829-8522-DB8C90239571}"/>
              </a:ext>
            </a:extLst>
          </p:cNvPr>
          <p:cNvSpPr txBox="1"/>
          <p:nvPr/>
        </p:nvSpPr>
        <p:spPr>
          <a:xfrm>
            <a:off x="5006297" y="4257814"/>
            <a:ext cx="20526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Forza di adesione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(ASTM D4541)</a:t>
            </a:r>
          </a:p>
        </p:txBody>
      </p:sp>
      <p:sp>
        <p:nvSpPr>
          <p:cNvPr id="40" name="Segnaposto piè di pagina 3">
            <a:extLst>
              <a:ext uri="{FF2B5EF4-FFF2-40B4-BE49-F238E27FC236}">
                <a16:creationId xmlns:a16="http://schemas.microsoft.com/office/drawing/2014/main" id="{49BB4A49-C308-4332-F0F0-30EB872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AIAS2025 | 3-6 Settembre | Firenze</a:t>
            </a:r>
          </a:p>
        </p:txBody>
      </p:sp>
      <p:grpSp>
        <p:nvGrpSpPr>
          <p:cNvPr id="45" name="Gruppo 44">
            <a:extLst>
              <a:ext uri="{FF2B5EF4-FFF2-40B4-BE49-F238E27FC236}">
                <a16:creationId xmlns:a16="http://schemas.microsoft.com/office/drawing/2014/main" id="{65248254-2996-27D4-DE5C-53BF8EF7E633}"/>
              </a:ext>
            </a:extLst>
          </p:cNvPr>
          <p:cNvGrpSpPr/>
          <p:nvPr/>
        </p:nvGrpSpPr>
        <p:grpSpPr>
          <a:xfrm>
            <a:off x="9696417" y="2929674"/>
            <a:ext cx="1100591" cy="867521"/>
            <a:chOff x="9652859" y="2737177"/>
            <a:chExt cx="1100591" cy="867521"/>
          </a:xfrm>
        </p:grpSpPr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2C84B9D7-A633-98DD-A9DE-0E91C2CEB5FE}"/>
                </a:ext>
              </a:extLst>
            </p:cNvPr>
            <p:cNvGrpSpPr/>
            <p:nvPr/>
          </p:nvGrpSpPr>
          <p:grpSpPr>
            <a:xfrm>
              <a:off x="9720923" y="2737177"/>
              <a:ext cx="1032527" cy="830174"/>
              <a:chOff x="7479506" y="4062146"/>
              <a:chExt cx="1313004" cy="1019175"/>
            </a:xfrm>
            <a:solidFill>
              <a:srgbClr val="EACCD2"/>
            </a:solidFill>
          </p:grpSpPr>
          <p:pic>
            <p:nvPicPr>
              <p:cNvPr id="2056" name="Picture 8" descr="Coil Icons - Free SVG &amp; PNG Coil Images - Noun Project">
                <a:extLst>
                  <a:ext uri="{FF2B5EF4-FFF2-40B4-BE49-F238E27FC236}">
                    <a16:creationId xmlns:a16="http://schemas.microsoft.com/office/drawing/2014/main" id="{1265FD49-68F7-3A0E-58D4-C5F9171329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2355" y="4244622"/>
                <a:ext cx="738240" cy="738240"/>
              </a:xfrm>
              <a:prstGeom prst="rect">
                <a:avLst/>
              </a:prstGeom>
              <a:grpFill/>
            </p:spPr>
          </p:pic>
          <p:sp>
            <p:nvSpPr>
              <p:cNvPr id="20" name="Ovale 19">
                <a:extLst>
                  <a:ext uri="{FF2B5EF4-FFF2-40B4-BE49-F238E27FC236}">
                    <a16:creationId xmlns:a16="http://schemas.microsoft.com/office/drawing/2014/main" id="{CF99DDC4-BDF9-3834-52D2-C41DBB756BFF}"/>
                  </a:ext>
                </a:extLst>
              </p:cNvPr>
              <p:cNvSpPr/>
              <p:nvPr/>
            </p:nvSpPr>
            <p:spPr>
              <a:xfrm>
                <a:off x="7479506" y="4062146"/>
                <a:ext cx="664369" cy="1019175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Ovale 20">
                <a:extLst>
                  <a:ext uri="{FF2B5EF4-FFF2-40B4-BE49-F238E27FC236}">
                    <a16:creationId xmlns:a16="http://schemas.microsoft.com/office/drawing/2014/main" id="{DB5A09CE-ECF1-F062-CE32-A9881009E3A0}"/>
                  </a:ext>
                </a:extLst>
              </p:cNvPr>
              <p:cNvSpPr/>
              <p:nvPr/>
            </p:nvSpPr>
            <p:spPr>
              <a:xfrm>
                <a:off x="7642358" y="4229067"/>
                <a:ext cx="501517" cy="769351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" name="Ovale 21">
                <a:extLst>
                  <a:ext uri="{FF2B5EF4-FFF2-40B4-BE49-F238E27FC236}">
                    <a16:creationId xmlns:a16="http://schemas.microsoft.com/office/drawing/2014/main" id="{A5FFE016-8CB3-ED60-6557-BDC588674F16}"/>
                  </a:ext>
                </a:extLst>
              </p:cNvPr>
              <p:cNvSpPr/>
              <p:nvPr/>
            </p:nvSpPr>
            <p:spPr>
              <a:xfrm>
                <a:off x="7839075" y="4379953"/>
                <a:ext cx="304800" cy="467578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" name="Ovale 22">
                <a:extLst>
                  <a:ext uri="{FF2B5EF4-FFF2-40B4-BE49-F238E27FC236}">
                    <a16:creationId xmlns:a16="http://schemas.microsoft.com/office/drawing/2014/main" id="{AE239A5D-100D-D3B1-25FF-F53868F5388D}"/>
                  </a:ext>
                </a:extLst>
              </p:cNvPr>
              <p:cNvSpPr/>
              <p:nvPr/>
            </p:nvSpPr>
            <p:spPr>
              <a:xfrm rot="10800000">
                <a:off x="8128141" y="4062146"/>
                <a:ext cx="664369" cy="1019175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" name="Ovale 23">
                <a:extLst>
                  <a:ext uri="{FF2B5EF4-FFF2-40B4-BE49-F238E27FC236}">
                    <a16:creationId xmlns:a16="http://schemas.microsoft.com/office/drawing/2014/main" id="{90107086-4AF8-BAE9-F03B-1F8108CF6B22}"/>
                  </a:ext>
                </a:extLst>
              </p:cNvPr>
              <p:cNvSpPr/>
              <p:nvPr/>
            </p:nvSpPr>
            <p:spPr>
              <a:xfrm rot="10800000">
                <a:off x="8125503" y="4221289"/>
                <a:ext cx="501517" cy="769351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5" name="Ovale 24">
                <a:extLst>
                  <a:ext uri="{FF2B5EF4-FFF2-40B4-BE49-F238E27FC236}">
                    <a16:creationId xmlns:a16="http://schemas.microsoft.com/office/drawing/2014/main" id="{16179681-E046-9E7A-4EC9-3CB7A59DE34F}"/>
                  </a:ext>
                </a:extLst>
              </p:cNvPr>
              <p:cNvSpPr/>
              <p:nvPr/>
            </p:nvSpPr>
            <p:spPr>
              <a:xfrm rot="10800000">
                <a:off x="8124688" y="4372176"/>
                <a:ext cx="304800" cy="467578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</p:grpSp>
        <p:pic>
          <p:nvPicPr>
            <p:cNvPr id="2058" name="Picture 10" descr="Coil Icons - Free SVG &amp; PNG Coil Images - Noun Project">
              <a:extLst>
                <a:ext uri="{FF2B5EF4-FFF2-40B4-BE49-F238E27FC236}">
                  <a16:creationId xmlns:a16="http://schemas.microsoft.com/office/drawing/2014/main" id="{F42C2694-B970-596D-CEBA-2B9F808340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2859" y="2764520"/>
              <a:ext cx="840178" cy="840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755577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2172</Words>
  <Application>Microsoft Office PowerPoint</Application>
  <PresentationFormat>Widescreen</PresentationFormat>
  <Paragraphs>283</Paragraphs>
  <Slides>19</Slides>
  <Notes>3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Tema di Office</vt:lpstr>
      <vt:lpstr>Verso una tecnica ibrida di manifattura additiva di grandi dimensioni composito-metallo</vt:lpstr>
      <vt:lpstr>Introduzione – Large Format Additive Manufacturing (LFAM)</vt:lpstr>
      <vt:lpstr>Introduzione – Complementarietà FGF e CS</vt:lpstr>
      <vt:lpstr>Proprietà funzionali del rivestimento</vt:lpstr>
      <vt:lpstr>Stato dell’arte</vt:lpstr>
      <vt:lpstr>Obiettivi della ricerca</vt:lpstr>
      <vt:lpstr>Materiali e metodi – Produzione campioni</vt:lpstr>
      <vt:lpstr>Produzione campioni – Finestra di deposizione</vt:lpstr>
      <vt:lpstr>Materiali e metodi – Caratterizzazione campioni</vt:lpstr>
      <vt:lpstr>Caratterizzazione campioni – Analisi Ottica</vt:lpstr>
      <vt:lpstr>Caratterizzazione campioni – Flattening Ratio</vt:lpstr>
      <vt:lpstr>Caratterizzazione campioni – Microdurezza</vt:lpstr>
      <vt:lpstr>Caratterizzazione campioni – Conducibilità Elettrica</vt:lpstr>
      <vt:lpstr>Caratterizzazione campioni – Forza di adesione</vt:lpstr>
      <vt:lpstr>Discussione e sviluppi futuri</vt:lpstr>
      <vt:lpstr>Conclusioni</vt:lpstr>
      <vt:lpstr>Bibliografia</vt:lpstr>
      <vt:lpstr>Grazie per l’attenzione</vt:lpstr>
      <vt:lpstr>Introduzione - Complementarietà FGF e 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</dc:title>
  <dc:creator>Nicola Bonora</dc:creator>
  <cp:lastModifiedBy>Daniele Vanerio</cp:lastModifiedBy>
  <cp:revision>11</cp:revision>
  <dcterms:created xsi:type="dcterms:W3CDTF">2017-02-04T20:07:44Z</dcterms:created>
  <dcterms:modified xsi:type="dcterms:W3CDTF">2025-09-03T05:25:23Z</dcterms:modified>
</cp:coreProperties>
</file>