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925" r:id="rId2"/>
    <p:sldId id="750" r:id="rId3"/>
    <p:sldId id="792" r:id="rId4"/>
    <p:sldId id="919" r:id="rId5"/>
    <p:sldId id="762" r:id="rId6"/>
    <p:sldId id="764" r:id="rId7"/>
    <p:sldId id="920" r:id="rId8"/>
    <p:sldId id="921" r:id="rId9"/>
    <p:sldId id="922" r:id="rId10"/>
    <p:sldId id="763" r:id="rId11"/>
    <p:sldId id="765" r:id="rId12"/>
    <p:sldId id="776" r:id="rId13"/>
    <p:sldId id="775" r:id="rId14"/>
    <p:sldId id="923" r:id="rId15"/>
    <p:sldId id="924" r:id="rId16"/>
  </p:sldIdLst>
  <p:sldSz cx="9144000" cy="6858000" type="screen4x3"/>
  <p:notesSz cx="7099300" cy="102346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4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mes Heikki" initials="RH" lastIdx="1" clrIdx="0">
    <p:extLst>
      <p:ext uri="{19B8F6BF-5375-455C-9EA6-DF929625EA0E}">
        <p15:presenceInfo xmlns:p15="http://schemas.microsoft.com/office/powerpoint/2012/main" userId="S-1-5-21-2413826791-1553473826-2432194272-7759" providerId="AD"/>
      </p:ext>
    </p:extLst>
  </p:cmAuthor>
  <p:cmAuthor id="2" name="Gallo Pasquale" initials="GP" lastIdx="4" clrIdx="1">
    <p:extLst>
      <p:ext uri="{19B8F6BF-5375-455C-9EA6-DF929625EA0E}">
        <p15:presenceInfo xmlns:p15="http://schemas.microsoft.com/office/powerpoint/2012/main" userId="S::pasquale.gallo@aalto.fi::39fa5870-89ec-4b5d-9689-b52ccccfb48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C09"/>
    <a:srgbClr val="CE0C2C"/>
    <a:srgbClr val="BB16A3"/>
    <a:srgbClr val="34C60C"/>
    <a:srgbClr val="000000"/>
    <a:srgbClr val="FFA300"/>
    <a:srgbClr val="00A8B4"/>
    <a:srgbClr val="F8F8F8"/>
    <a:srgbClr val="FFFFFF"/>
    <a:srgbClr val="FFCF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429" autoAdjust="0"/>
    <p:restoredTop sz="86370" autoAdjust="0"/>
  </p:normalViewPr>
  <p:slideViewPr>
    <p:cSldViewPr snapToGrid="0" snapToObjects="1">
      <p:cViewPr varScale="1">
        <p:scale>
          <a:sx n="87" d="100"/>
          <a:sy n="87" d="100"/>
        </p:scale>
        <p:origin x="332" y="64"/>
      </p:cViewPr>
      <p:guideLst>
        <p:guide orient="horz"/>
        <p:guide pos="436"/>
      </p:guideLst>
    </p:cSldViewPr>
  </p:slideViewPr>
  <p:outlineViewPr>
    <p:cViewPr>
      <p:scale>
        <a:sx n="33" d="100"/>
        <a:sy n="33" d="100"/>
      </p:scale>
      <p:origin x="0" y="-57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39D04D9-2D90-E741-8C77-A958108973E5}" type="datetimeFigureOut">
              <a:rPr lang="en-US"/>
              <a:pPr>
                <a:defRPr/>
              </a:pPr>
              <a:t>8/31/2026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5"/>
            <a:ext cx="3076363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5"/>
            <a:ext cx="3076363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666334D-7A27-9F43-9EC7-CCD7CF254AD1}" type="slidenum">
              <a:rPr lang="fi-FI"/>
              <a:pPr>
                <a:defRPr/>
              </a:pPr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78059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CBA4E3A-D2E6-4947-B46E-18DB598EA3A1}" type="datetime1">
              <a:rPr lang="fi-FI"/>
              <a:pPr>
                <a:defRPr/>
              </a:pPr>
              <a:t>31.8.2026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i-FI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1"/>
            <a:ext cx="5679440" cy="4605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/>
              <a:t>Click to edit Master text styles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  <a:p>
            <a:pPr lvl="3"/>
            <a:r>
              <a:rPr lang="fi-FI" noProof="0"/>
              <a:t>Fourth level</a:t>
            </a:r>
          </a:p>
          <a:p>
            <a:pPr lvl="4"/>
            <a:r>
              <a:rPr lang="fi-FI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5"/>
            <a:ext cx="3076363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5"/>
            <a:ext cx="3076363" cy="51173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0889F7-7C3B-BA40-BE46-7E19F6C05879}" type="slidenum">
              <a:rPr lang="fi-FI"/>
              <a:pPr>
                <a:defRPr/>
              </a:pPr>
              <a:t>‹N›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8377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7EA07-636D-5D2B-0FA7-2B93C0D11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0F583C4-C83F-E39D-BFF4-F3C4A3CE3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229ECE8-B010-F635-6C69-E54E48DC1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cs typeface="Calibri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73095D4-080C-6CD8-F42E-002BE036C7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5870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6558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91A6B-E413-3121-1A93-C15CFC30D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EDCA9CB-C4B6-0257-3F4D-B2E5A1750F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FD0D1CF-9D0C-7F75-FFD0-A1EDEBDCA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AC605B9-DC49-069B-7301-D5C26493F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4562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BB0DD-3719-4C71-BEA8-D20D1A592E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6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7788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8394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A0309-BF37-660C-B250-CD3606694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C85EB32-0293-6207-8542-E81F91F583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B682E96-D2AC-A0ED-1F8E-06612D54E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6BBF832-DE47-277D-BAFF-8A2A4B1C8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823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A175-3D25-FAA9-30B6-0379289C7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725ED6F-1365-E473-C77B-A0B2C121F1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D192638-5838-2493-067C-067285CFD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B8E3165-0B95-CABB-3161-E89866E2C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1192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A7B9F-AB49-66B9-9084-22C75BEBC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5EB406F-25F2-EEA9-7D59-F2AEE26268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6398D90-7FFF-539E-C5DE-65193B59A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DE6ACD7-567E-7269-FFEE-5593CD3DD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1410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8184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9162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52068-60A2-013D-B872-768D57EAC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336C023-5E4E-290D-7B09-524FBF5FCA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BFE7C86-175A-A43D-ADBC-6FC9AA0D4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E72D2E8-BCDC-44B4-8699-824FCDEC9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5860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3DFB5-16C9-3991-BAB3-C39116484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EDF7BC5-4E90-B155-5D69-F8A2012568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C26322E-EEF3-FBC6-A97F-8F3A3FBE14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cs typeface="Calibri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84723A6-C43C-63C2-DE67-801F339EF0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0889F7-7C3B-BA40-BE46-7E19F6C05879}" type="slidenum">
              <a:rPr lang="fi-FI" smtClean="0"/>
              <a:pPr>
                <a:defRPr/>
              </a:pPr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288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84309" y="5454200"/>
            <a:ext cx="5379423" cy="792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i="1">
                <a:solidFill>
                  <a:schemeClr val="bg1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84308" y="2740334"/>
            <a:ext cx="7975385" cy="263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7200" b="1" spc="-200">
                <a:solidFill>
                  <a:srgbClr val="FFFFFF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810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taustakuvalla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84309" y="5454200"/>
            <a:ext cx="5379423" cy="792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i="1">
                <a:solidFill>
                  <a:schemeClr val="bg1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84308" y="2740334"/>
            <a:ext cx="7975385" cy="263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7200" b="1" spc="-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994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kotaustainen kan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84308" y="2740334"/>
            <a:ext cx="7975385" cy="2636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7200" b="1" spc="-2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584309" y="5504997"/>
            <a:ext cx="5379423" cy="792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i="1">
                <a:solidFill>
                  <a:srgbClr val="928B81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12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si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49262" y="180000"/>
            <a:ext cx="4629692" cy="64980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84310" y="2435535"/>
            <a:ext cx="3319477" cy="32329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6000" b="1" spc="-2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84310" y="5884335"/>
            <a:ext cx="3319477" cy="5832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i="1">
                <a:solidFill>
                  <a:srgbClr val="928B81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48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539750" y="5765800"/>
            <a:ext cx="8085138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84308" y="1912266"/>
            <a:ext cx="7975385" cy="2636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7200" b="1" spc="-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888D722-3276-2C49-8E1B-352710FAE9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719762"/>
            <a:ext cx="2815242" cy="113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90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40001" y="381000"/>
            <a:ext cx="8085599" cy="7381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85000"/>
              </a:lnSpc>
              <a:defRPr sz="3200" b="1" spc="-100">
                <a:solidFill>
                  <a:srgbClr val="CE0C2C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40001" y="1269243"/>
            <a:ext cx="8085599" cy="42479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buNone/>
              <a:defRPr sz="1800" b="1">
                <a:latin typeface="+mj-lt"/>
              </a:defRPr>
            </a:lvl1pPr>
            <a:lvl2pPr marL="237600" indent="-212400" algn="just">
              <a:buFont typeface="Arial"/>
              <a:buChar char="•"/>
              <a:defRPr sz="1600">
                <a:latin typeface="Georgia"/>
              </a:defRPr>
            </a:lvl2pPr>
            <a:lvl3pPr marL="460800" indent="-230400" algn="just">
              <a:buFont typeface="Lucida Grande"/>
              <a:buChar char="-"/>
              <a:defRPr sz="1400" i="1">
                <a:latin typeface="Georgia"/>
                <a:cs typeface="Georgia"/>
              </a:defRPr>
            </a:lvl3pPr>
            <a:lvl4pPr marL="792000" indent="-194400" algn="just">
              <a:buFont typeface="Arial"/>
              <a:buChar char="•"/>
              <a:defRPr sz="1400" baseline="0">
                <a:latin typeface="Georgia"/>
              </a:defRPr>
            </a:lvl4pPr>
            <a:lvl5pPr marL="1087200" indent="-228600" algn="just">
              <a:buFont typeface="Courier New"/>
              <a:buChar char="o"/>
              <a:defRPr sz="1300" baseline="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3228E-0EEE-AD4D-90C5-0D854130992C}" type="datetime1">
              <a:rPr lang="it-IT" smtClean="0"/>
              <a:t>31/08/2026</a:t>
            </a:fld>
            <a:endParaRPr lang="fi-FI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err="1"/>
              <a:t>Università</a:t>
            </a:r>
            <a:r>
              <a:rPr lang="fi-FI"/>
              <a:t> di Trento</a:t>
            </a:r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628F-9402-FB47-93B5-FC3C3BFEEBE0}" type="slidenum">
              <a:rPr lang="fi-FI"/>
              <a:pPr>
                <a:defRPr/>
              </a:pPr>
              <a:t>‹N›</a:t>
            </a:fld>
            <a:endParaRPr lang="fi-FI"/>
          </a:p>
        </p:txBody>
      </p:sp>
      <p:cxnSp>
        <p:nvCxnSpPr>
          <p:cNvPr id="14" name="Straight Connector 4">
            <a:extLst>
              <a:ext uri="{FF2B5EF4-FFF2-40B4-BE49-F238E27FC236}">
                <a16:creationId xmlns:a16="http://schemas.microsoft.com/office/drawing/2014/main" id="{76DB099E-AA73-0149-A3DF-B31CECE5E454}"/>
              </a:ext>
            </a:extLst>
          </p:cNvPr>
          <p:cNvCxnSpPr>
            <a:cxnSpLocks/>
          </p:cNvCxnSpPr>
          <p:nvPr userDrawn="1"/>
        </p:nvCxnSpPr>
        <p:spPr>
          <a:xfrm>
            <a:off x="539750" y="5952613"/>
            <a:ext cx="8085138" cy="0"/>
          </a:xfrm>
          <a:prstGeom prst="line">
            <a:avLst/>
          </a:prstGeom>
          <a:ln w="12700" cmpd="sng">
            <a:solidFill>
              <a:srgbClr val="CE0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500B98DB-E5B2-F31E-0233-1CD0932474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2" y="6105808"/>
            <a:ext cx="784250" cy="738117"/>
          </a:xfrm>
          <a:prstGeom prst="rect">
            <a:avLst/>
          </a:prstGeom>
        </p:spPr>
      </p:pic>
      <p:cxnSp>
        <p:nvCxnSpPr>
          <p:cNvPr id="2" name="Straight Connector 4">
            <a:extLst>
              <a:ext uri="{FF2B5EF4-FFF2-40B4-BE49-F238E27FC236}">
                <a16:creationId xmlns:a16="http://schemas.microsoft.com/office/drawing/2014/main" id="{DD4C5BEA-1DFF-5B36-2508-8DF8FCBC2831}"/>
              </a:ext>
            </a:extLst>
          </p:cNvPr>
          <p:cNvCxnSpPr>
            <a:cxnSpLocks/>
          </p:cNvCxnSpPr>
          <p:nvPr userDrawn="1"/>
        </p:nvCxnSpPr>
        <p:spPr>
          <a:xfrm>
            <a:off x="539750" y="1119116"/>
            <a:ext cx="8085138" cy="0"/>
          </a:xfrm>
          <a:prstGeom prst="line">
            <a:avLst/>
          </a:prstGeom>
          <a:ln w="12700" cmpd="sng">
            <a:solidFill>
              <a:srgbClr val="CE0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971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40001" y="381000"/>
            <a:ext cx="8085599" cy="7381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85000"/>
              </a:lnSpc>
              <a:defRPr sz="3200" b="1" spc="-100">
                <a:solidFill>
                  <a:srgbClr val="CE0C2C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540001" y="1269243"/>
            <a:ext cx="8085599" cy="42479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buNone/>
              <a:defRPr sz="1600" b="0">
                <a:latin typeface="+mj-lt"/>
              </a:defRPr>
            </a:lvl1pPr>
            <a:lvl2pPr marL="237600" indent="-212400" algn="just">
              <a:buFont typeface="Arial"/>
              <a:buChar char="•"/>
              <a:defRPr sz="1600">
                <a:latin typeface="Georgia"/>
              </a:defRPr>
            </a:lvl2pPr>
            <a:lvl3pPr marL="460800" indent="-230400">
              <a:buFont typeface="Lucida Grande"/>
              <a:buChar char="-"/>
              <a:defRPr sz="1600" i="1">
                <a:latin typeface="Georgia"/>
                <a:cs typeface="Georgia"/>
              </a:defRPr>
            </a:lvl3pPr>
            <a:lvl4pPr marL="792000" indent="-194400">
              <a:buFont typeface="Arial"/>
              <a:buChar char="•"/>
              <a:defRPr sz="1400" baseline="0">
                <a:latin typeface="Georgia"/>
              </a:defRPr>
            </a:lvl4pPr>
            <a:lvl5pPr marL="1087200" indent="-228600">
              <a:buFont typeface="Courier New"/>
              <a:buChar char="o"/>
              <a:defRPr sz="1300" baseline="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3228E-0EEE-AD4D-90C5-0D854130992C}" type="datetime1">
              <a:rPr lang="it-IT" smtClean="0"/>
              <a:t>31/08/2026</a:t>
            </a:fld>
            <a:endParaRPr lang="fi-FI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err="1"/>
              <a:t>Università</a:t>
            </a:r>
            <a:r>
              <a:rPr lang="fi-FI"/>
              <a:t> di Trento</a:t>
            </a:r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628F-9402-FB47-93B5-FC3C3BFEEBE0}" type="slidenum">
              <a:rPr lang="fi-FI"/>
              <a:pPr>
                <a:defRPr/>
              </a:pPr>
              <a:t>‹N›</a:t>
            </a:fld>
            <a:endParaRPr lang="fi-FI"/>
          </a:p>
        </p:txBody>
      </p:sp>
      <p:cxnSp>
        <p:nvCxnSpPr>
          <p:cNvPr id="14" name="Straight Connector 4">
            <a:extLst>
              <a:ext uri="{FF2B5EF4-FFF2-40B4-BE49-F238E27FC236}">
                <a16:creationId xmlns:a16="http://schemas.microsoft.com/office/drawing/2014/main" id="{76DB099E-AA73-0149-A3DF-B31CECE5E454}"/>
              </a:ext>
            </a:extLst>
          </p:cNvPr>
          <p:cNvCxnSpPr>
            <a:cxnSpLocks/>
          </p:cNvCxnSpPr>
          <p:nvPr userDrawn="1"/>
        </p:nvCxnSpPr>
        <p:spPr>
          <a:xfrm>
            <a:off x="539750" y="5952613"/>
            <a:ext cx="8085138" cy="0"/>
          </a:xfrm>
          <a:prstGeom prst="line">
            <a:avLst/>
          </a:prstGeom>
          <a:ln w="12700" cmpd="sng">
            <a:solidFill>
              <a:srgbClr val="CE0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500B98DB-E5B2-F31E-0233-1CD0932474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2" y="6105808"/>
            <a:ext cx="784250" cy="738117"/>
          </a:xfrm>
          <a:prstGeom prst="rect">
            <a:avLst/>
          </a:prstGeom>
        </p:spPr>
      </p:pic>
      <p:cxnSp>
        <p:nvCxnSpPr>
          <p:cNvPr id="2" name="Straight Connector 4">
            <a:extLst>
              <a:ext uri="{FF2B5EF4-FFF2-40B4-BE49-F238E27FC236}">
                <a16:creationId xmlns:a16="http://schemas.microsoft.com/office/drawing/2014/main" id="{DD4C5BEA-1DFF-5B36-2508-8DF8FCBC2831}"/>
              </a:ext>
            </a:extLst>
          </p:cNvPr>
          <p:cNvCxnSpPr>
            <a:cxnSpLocks/>
          </p:cNvCxnSpPr>
          <p:nvPr userDrawn="1"/>
        </p:nvCxnSpPr>
        <p:spPr>
          <a:xfrm>
            <a:off x="539750" y="1119116"/>
            <a:ext cx="8085138" cy="0"/>
          </a:xfrm>
          <a:prstGeom prst="line">
            <a:avLst/>
          </a:prstGeom>
          <a:ln w="12700" cmpd="sng">
            <a:solidFill>
              <a:srgbClr val="CE0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92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sältö">
    <p:bg>
      <p:bgPr>
        <a:solidFill>
          <a:srgbClr val="CE0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540001" y="381000"/>
            <a:ext cx="8085599" cy="7381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85000"/>
              </a:lnSpc>
              <a:defRPr sz="3200" b="1" spc="-100"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Conclusions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40001" y="1269243"/>
            <a:ext cx="8085599" cy="42479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237600" indent="-212400">
              <a:buFont typeface="Arial"/>
              <a:buChar char="•"/>
              <a:defRPr sz="2000">
                <a:solidFill>
                  <a:schemeClr val="bg1"/>
                </a:solidFill>
                <a:latin typeface="Georgia"/>
              </a:defRPr>
            </a:lvl2pPr>
            <a:lvl3pPr marL="460800" indent="-230400">
              <a:buFont typeface="Lucida Grande"/>
              <a:buChar char="-"/>
              <a:defRPr sz="1600" i="1">
                <a:solidFill>
                  <a:schemeClr val="bg1"/>
                </a:solidFill>
                <a:latin typeface="Georgia"/>
                <a:cs typeface="Georgia"/>
              </a:defRPr>
            </a:lvl3pPr>
            <a:lvl4pPr marL="792000" indent="-194400">
              <a:buFont typeface="Arial"/>
              <a:buChar char="•"/>
              <a:defRPr sz="1400" baseline="0">
                <a:solidFill>
                  <a:schemeClr val="bg1"/>
                </a:solidFill>
                <a:latin typeface="Georgia"/>
              </a:defRPr>
            </a:lvl4pPr>
            <a:lvl5pPr marL="1087200" indent="-228600">
              <a:buFont typeface="Courier New"/>
              <a:buChar char="o"/>
              <a:defRPr sz="13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451590E-390A-434C-8A58-B13DDB893F34}" type="datetime1">
              <a:rPr lang="it-IT" smtClean="0"/>
              <a:t>31/08/2026</a:t>
            </a:fld>
            <a:endParaRPr lang="fi-FI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i-FI" err="1"/>
              <a:t>Università</a:t>
            </a:r>
            <a:r>
              <a:rPr lang="fi-FI"/>
              <a:t> di Trento</a:t>
            </a:r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C07628F-9402-FB47-93B5-FC3C3BFEEBE0}" type="slidenum">
              <a:rPr lang="fi-FI" smtClean="0"/>
              <a:pPr>
                <a:defRPr/>
              </a:pPr>
              <a:t>‹N›</a:t>
            </a:fld>
            <a:endParaRPr lang="fi-FI"/>
          </a:p>
        </p:txBody>
      </p:sp>
      <p:cxnSp>
        <p:nvCxnSpPr>
          <p:cNvPr id="14" name="Straight Connector 4">
            <a:extLst>
              <a:ext uri="{FF2B5EF4-FFF2-40B4-BE49-F238E27FC236}">
                <a16:creationId xmlns:a16="http://schemas.microsoft.com/office/drawing/2014/main" id="{76DB099E-AA73-0149-A3DF-B31CECE5E454}"/>
              </a:ext>
            </a:extLst>
          </p:cNvPr>
          <p:cNvCxnSpPr>
            <a:cxnSpLocks/>
          </p:cNvCxnSpPr>
          <p:nvPr userDrawn="1"/>
        </p:nvCxnSpPr>
        <p:spPr>
          <a:xfrm>
            <a:off x="539750" y="5952613"/>
            <a:ext cx="8085138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500B98DB-E5B2-F31E-0233-1CD0932474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2" y="6105808"/>
            <a:ext cx="784250" cy="738117"/>
          </a:xfrm>
          <a:prstGeom prst="rect">
            <a:avLst/>
          </a:prstGeom>
        </p:spPr>
      </p:pic>
      <p:cxnSp>
        <p:nvCxnSpPr>
          <p:cNvPr id="2" name="Straight Connector 4">
            <a:extLst>
              <a:ext uri="{FF2B5EF4-FFF2-40B4-BE49-F238E27FC236}">
                <a16:creationId xmlns:a16="http://schemas.microsoft.com/office/drawing/2014/main" id="{DD4C5BEA-1DFF-5B36-2508-8DF8FCBC2831}"/>
              </a:ext>
            </a:extLst>
          </p:cNvPr>
          <p:cNvCxnSpPr>
            <a:cxnSpLocks/>
          </p:cNvCxnSpPr>
          <p:nvPr userDrawn="1"/>
        </p:nvCxnSpPr>
        <p:spPr>
          <a:xfrm>
            <a:off x="539750" y="1119116"/>
            <a:ext cx="8085138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22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40001" y="381000"/>
            <a:ext cx="8085599" cy="7381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85000"/>
              </a:lnSpc>
              <a:defRPr sz="3200" b="1" spc="-100">
                <a:solidFill>
                  <a:srgbClr val="CE0C2C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40001" y="1269243"/>
            <a:ext cx="3812543" cy="42479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buNone/>
              <a:defRPr sz="2000" b="1">
                <a:latin typeface="+mj-lt"/>
              </a:defRPr>
            </a:lvl1pPr>
            <a:lvl2pPr marL="237600" indent="-212400" algn="just">
              <a:buFont typeface="Arial"/>
              <a:buChar char="•"/>
              <a:defRPr sz="2000">
                <a:latin typeface="Georgia"/>
              </a:defRPr>
            </a:lvl2pPr>
            <a:lvl3pPr marL="460800" indent="-230400" algn="just">
              <a:buFont typeface="Lucida Grande"/>
              <a:buChar char="-"/>
              <a:defRPr sz="1600" i="1">
                <a:latin typeface="Georgia"/>
                <a:cs typeface="Georgia"/>
              </a:defRPr>
            </a:lvl3pPr>
            <a:lvl4pPr marL="792000" indent="-194400" algn="just">
              <a:buFont typeface="Arial"/>
              <a:buChar char="•"/>
              <a:defRPr sz="1400" baseline="0">
                <a:latin typeface="Georgia"/>
              </a:defRPr>
            </a:lvl4pPr>
            <a:lvl5pPr marL="1087200" indent="-228600" algn="just">
              <a:buFont typeface="Courier New"/>
              <a:buChar char="o"/>
              <a:defRPr sz="1300" baseline="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D819F-8CC5-214B-B20F-12AD248CDCB6}" type="datetime1">
              <a:rPr lang="it-IT" smtClean="0"/>
              <a:t>31/08/2026</a:t>
            </a:fld>
            <a:endParaRPr lang="fi-FI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err="1"/>
              <a:t>Università</a:t>
            </a:r>
            <a:r>
              <a:rPr lang="fi-FI"/>
              <a:t> di Trento</a:t>
            </a:r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628F-9402-FB47-93B5-FC3C3BFEEBE0}" type="slidenum">
              <a:rPr lang="fi-FI"/>
              <a:pPr>
                <a:defRPr/>
              </a:pPr>
              <a:t>‹N›</a:t>
            </a:fld>
            <a:endParaRPr lang="fi-FI"/>
          </a:p>
        </p:txBody>
      </p:sp>
      <p:cxnSp>
        <p:nvCxnSpPr>
          <p:cNvPr id="14" name="Straight Connector 4">
            <a:extLst>
              <a:ext uri="{FF2B5EF4-FFF2-40B4-BE49-F238E27FC236}">
                <a16:creationId xmlns:a16="http://schemas.microsoft.com/office/drawing/2014/main" id="{76DB099E-AA73-0149-A3DF-B31CECE5E454}"/>
              </a:ext>
            </a:extLst>
          </p:cNvPr>
          <p:cNvCxnSpPr>
            <a:cxnSpLocks/>
          </p:cNvCxnSpPr>
          <p:nvPr userDrawn="1"/>
        </p:nvCxnSpPr>
        <p:spPr>
          <a:xfrm>
            <a:off x="539750" y="5952613"/>
            <a:ext cx="8085138" cy="0"/>
          </a:xfrm>
          <a:prstGeom prst="line">
            <a:avLst/>
          </a:prstGeom>
          <a:ln w="12700" cmpd="sng">
            <a:solidFill>
              <a:srgbClr val="CE0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500B98DB-E5B2-F31E-0233-1CD0932474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2" y="6105808"/>
            <a:ext cx="784250" cy="738117"/>
          </a:xfrm>
          <a:prstGeom prst="rect">
            <a:avLst/>
          </a:prstGeom>
        </p:spPr>
      </p:pic>
      <p:cxnSp>
        <p:nvCxnSpPr>
          <p:cNvPr id="2" name="Straight Connector 4">
            <a:extLst>
              <a:ext uri="{FF2B5EF4-FFF2-40B4-BE49-F238E27FC236}">
                <a16:creationId xmlns:a16="http://schemas.microsoft.com/office/drawing/2014/main" id="{DD4C5BEA-1DFF-5B36-2508-8DF8FCBC2831}"/>
              </a:ext>
            </a:extLst>
          </p:cNvPr>
          <p:cNvCxnSpPr>
            <a:cxnSpLocks/>
          </p:cNvCxnSpPr>
          <p:nvPr userDrawn="1"/>
        </p:nvCxnSpPr>
        <p:spPr>
          <a:xfrm>
            <a:off x="539750" y="1119116"/>
            <a:ext cx="8085138" cy="0"/>
          </a:xfrm>
          <a:prstGeom prst="line">
            <a:avLst/>
          </a:prstGeom>
          <a:ln w="12700" cmpd="sng">
            <a:solidFill>
              <a:srgbClr val="CE0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6D05991C-A36C-2C7B-FC0B-B620751E519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91457" y="1269243"/>
            <a:ext cx="3833432" cy="42479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buNone/>
              <a:defRPr sz="2000" b="1">
                <a:latin typeface="+mj-lt"/>
              </a:defRPr>
            </a:lvl1pPr>
            <a:lvl2pPr marL="237600" indent="-212400" algn="just">
              <a:buFont typeface="Arial"/>
              <a:buChar char="•"/>
              <a:defRPr sz="2000">
                <a:latin typeface="Georgia"/>
              </a:defRPr>
            </a:lvl2pPr>
            <a:lvl3pPr marL="460800" indent="-230400" algn="just">
              <a:buFont typeface="Lucida Grande"/>
              <a:buChar char="-"/>
              <a:defRPr sz="1600" i="1">
                <a:latin typeface="Georgia"/>
                <a:cs typeface="Georgia"/>
              </a:defRPr>
            </a:lvl3pPr>
            <a:lvl4pPr marL="792000" indent="-194400" algn="just">
              <a:buFont typeface="Arial"/>
              <a:buChar char="•"/>
              <a:defRPr sz="1400" baseline="0">
                <a:latin typeface="Georgia"/>
              </a:defRPr>
            </a:lvl4pPr>
            <a:lvl5pPr marL="1087200" indent="-228600" algn="just">
              <a:buFont typeface="Courier New"/>
              <a:buChar char="o"/>
              <a:defRPr sz="1300" baseline="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559681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40001" y="381000"/>
            <a:ext cx="8085599" cy="73811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85000"/>
              </a:lnSpc>
              <a:defRPr sz="3200" b="1" spc="-100">
                <a:solidFill>
                  <a:srgbClr val="CE0C2C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40001" y="1269243"/>
            <a:ext cx="3812543" cy="42479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buNone/>
              <a:defRPr sz="2000" b="1">
                <a:latin typeface="+mj-lt"/>
              </a:defRPr>
            </a:lvl1pPr>
            <a:lvl2pPr marL="237600" indent="-212400" algn="just">
              <a:buFont typeface="Arial"/>
              <a:buChar char="•"/>
              <a:defRPr sz="2000">
                <a:latin typeface="Georgia"/>
              </a:defRPr>
            </a:lvl2pPr>
            <a:lvl3pPr marL="460800" indent="-230400" algn="just">
              <a:buFont typeface="Lucida Grande"/>
              <a:buChar char="-"/>
              <a:defRPr sz="1600" i="1">
                <a:latin typeface="Georgia"/>
                <a:cs typeface="Georgia"/>
              </a:defRPr>
            </a:lvl3pPr>
            <a:lvl4pPr marL="792000" indent="-194400" algn="just">
              <a:buFont typeface="Arial"/>
              <a:buChar char="•"/>
              <a:defRPr sz="1400" baseline="0">
                <a:latin typeface="Georgia"/>
              </a:defRPr>
            </a:lvl4pPr>
            <a:lvl5pPr marL="1087200" indent="-228600" algn="just">
              <a:buFont typeface="Courier New"/>
              <a:buChar char="o"/>
              <a:defRPr sz="1300" baseline="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ate Placeholder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F59EA-C46C-F140-AE88-316920B128C3}" type="datetime1">
              <a:rPr lang="it-IT" smtClean="0"/>
              <a:t>31/08/2026</a:t>
            </a:fld>
            <a:endParaRPr lang="fi-FI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err="1"/>
              <a:t>Università</a:t>
            </a:r>
            <a:r>
              <a:rPr lang="fi-FI"/>
              <a:t> di Trento</a:t>
            </a:r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628F-9402-FB47-93B5-FC3C3BFEEBE0}" type="slidenum">
              <a:rPr lang="fi-FI"/>
              <a:pPr>
                <a:defRPr/>
              </a:pPr>
              <a:t>‹N›</a:t>
            </a:fld>
            <a:endParaRPr lang="fi-FI"/>
          </a:p>
        </p:txBody>
      </p:sp>
      <p:cxnSp>
        <p:nvCxnSpPr>
          <p:cNvPr id="14" name="Straight Connector 4">
            <a:extLst>
              <a:ext uri="{FF2B5EF4-FFF2-40B4-BE49-F238E27FC236}">
                <a16:creationId xmlns:a16="http://schemas.microsoft.com/office/drawing/2014/main" id="{76DB099E-AA73-0149-A3DF-B31CECE5E454}"/>
              </a:ext>
            </a:extLst>
          </p:cNvPr>
          <p:cNvCxnSpPr>
            <a:cxnSpLocks/>
          </p:cNvCxnSpPr>
          <p:nvPr userDrawn="1"/>
        </p:nvCxnSpPr>
        <p:spPr>
          <a:xfrm>
            <a:off x="539750" y="5952613"/>
            <a:ext cx="8085138" cy="0"/>
          </a:xfrm>
          <a:prstGeom prst="line">
            <a:avLst/>
          </a:prstGeom>
          <a:ln w="12700" cmpd="sng">
            <a:solidFill>
              <a:srgbClr val="CE0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500B98DB-E5B2-F31E-0233-1CD0932474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32" y="6105808"/>
            <a:ext cx="784250" cy="738117"/>
          </a:xfrm>
          <a:prstGeom prst="rect">
            <a:avLst/>
          </a:prstGeom>
        </p:spPr>
      </p:pic>
      <p:cxnSp>
        <p:nvCxnSpPr>
          <p:cNvPr id="2" name="Straight Connector 4">
            <a:extLst>
              <a:ext uri="{FF2B5EF4-FFF2-40B4-BE49-F238E27FC236}">
                <a16:creationId xmlns:a16="http://schemas.microsoft.com/office/drawing/2014/main" id="{DD4C5BEA-1DFF-5B36-2508-8DF8FCBC2831}"/>
              </a:ext>
            </a:extLst>
          </p:cNvPr>
          <p:cNvCxnSpPr>
            <a:cxnSpLocks/>
          </p:cNvCxnSpPr>
          <p:nvPr userDrawn="1"/>
        </p:nvCxnSpPr>
        <p:spPr>
          <a:xfrm>
            <a:off x="539750" y="1119116"/>
            <a:ext cx="8085138" cy="0"/>
          </a:xfrm>
          <a:prstGeom prst="line">
            <a:avLst/>
          </a:prstGeom>
          <a:ln w="12700" cmpd="sng">
            <a:solidFill>
              <a:srgbClr val="CE0C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6D05991C-A36C-2C7B-FC0B-B620751E519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34840" y="1269243"/>
            <a:ext cx="4190049" cy="42479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buNone/>
              <a:defRPr sz="2000" b="1">
                <a:latin typeface="+mj-lt"/>
              </a:defRPr>
            </a:lvl1pPr>
            <a:lvl2pPr marL="237600" indent="-212400">
              <a:buFont typeface="Arial"/>
              <a:buChar char="•"/>
              <a:defRPr sz="2000">
                <a:latin typeface="Georgia"/>
              </a:defRPr>
            </a:lvl2pPr>
            <a:lvl3pPr marL="460800" indent="-230400">
              <a:buFont typeface="Lucida Grande"/>
              <a:buChar char="-"/>
              <a:defRPr sz="1600" i="1">
                <a:latin typeface="Georgia"/>
                <a:cs typeface="Georgia"/>
              </a:defRPr>
            </a:lvl3pPr>
            <a:lvl4pPr marL="792000" indent="-194400">
              <a:buFont typeface="Arial"/>
              <a:buChar char="•"/>
              <a:defRPr sz="1400" baseline="0">
                <a:latin typeface="Georgia"/>
              </a:defRPr>
            </a:lvl4pPr>
            <a:lvl5pPr marL="1087200" indent="-228600">
              <a:buFont typeface="Courier New"/>
              <a:buChar char="o"/>
              <a:defRPr sz="1300" baseline="0"/>
            </a:lvl5pPr>
          </a:lstStyle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7151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940300" y="5953125"/>
            <a:ext cx="3619500" cy="15875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i-FI" err="1"/>
              <a:t>Università</a:t>
            </a:r>
            <a:r>
              <a:rPr lang="fi-FI"/>
              <a:t> di Trento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"/>
          </p:nvPr>
        </p:nvSpPr>
        <p:spPr>
          <a:xfrm>
            <a:off x="4940300" y="6111875"/>
            <a:ext cx="3619500" cy="18573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7DD99A-5DAE-2146-93F9-E561717B0C3A}" type="datetime1">
              <a:rPr lang="it-IT" smtClean="0"/>
              <a:t>31/08/2026</a:t>
            </a:fld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4940300" y="6297613"/>
            <a:ext cx="3619500" cy="1619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5DB13D-24FD-0641-8100-A6CD964B88B6}" type="slidenum">
              <a:rPr lang="fi-FI"/>
              <a:pPr>
                <a:defRPr/>
              </a:pPr>
              <a:t>‹N›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1" r:id="rId1"/>
    <p:sldLayoutId id="2147484794" r:id="rId2"/>
    <p:sldLayoutId id="2147484797" r:id="rId3"/>
    <p:sldLayoutId id="2147484800" r:id="rId4"/>
    <p:sldLayoutId id="2147484803" r:id="rId5"/>
    <p:sldLayoutId id="2147484818" r:id="rId6"/>
    <p:sldLayoutId id="2147484827" r:id="rId7"/>
    <p:sldLayoutId id="2147484826" r:id="rId8"/>
    <p:sldLayoutId id="2147484823" r:id="rId9"/>
    <p:sldLayoutId id="2147484825" r:id="rId10"/>
  </p:sldLayoutIdLst>
  <p:hf hdr="0" ft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MS PGothic" pitchFamily="34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charset="0"/>
          <a:cs typeface="MS PGothic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charset="0"/>
          <a:cs typeface="MS PGothic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charset="0"/>
          <a:cs typeface="MS PGothic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charset="0"/>
          <a:cs typeface="MS PGothic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MS PGothic" pitchFamily="34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E7D5B3-7224-E786-3265-76A51346A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1DB8C42F-4466-7D99-BE1E-E60D3B82668C}"/>
              </a:ext>
            </a:extLst>
          </p:cNvPr>
          <p:cNvSpPr/>
          <p:nvPr/>
        </p:nvSpPr>
        <p:spPr>
          <a:xfrm rot="19617498">
            <a:off x="-202309" y="32461"/>
            <a:ext cx="11426697" cy="8967407"/>
          </a:xfrm>
          <a:prstGeom prst="rect">
            <a:avLst/>
          </a:prstGeom>
          <a:solidFill>
            <a:srgbClr val="CE0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77BD2-6EB1-E179-2CC2-62F7895648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452" y="2748965"/>
            <a:ext cx="7975385" cy="1360070"/>
          </a:xfrm>
        </p:spPr>
        <p:txBody>
          <a:bodyPr>
            <a:noAutofit/>
          </a:bodyPr>
          <a:lstStyle/>
          <a:p>
            <a:pPr>
              <a:spcBef>
                <a:spcPts val="1600"/>
              </a:spcBef>
            </a:pP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r>
              <a:rPr lang="en-US" sz="2400" dirty="0"/>
              <a:t>A finite atomistic J-integral and the limits of continuum fracture</a:t>
            </a:r>
            <a:br>
              <a:rPr lang="en-US" sz="2400" dirty="0"/>
            </a:br>
            <a:r>
              <a:rPr lang="en-US" sz="2400" dirty="0"/>
              <a:t>mechanics</a:t>
            </a:r>
            <a:br>
              <a:rPr lang="en-GB" sz="2400" dirty="0"/>
            </a:br>
            <a:br>
              <a:rPr lang="en-GB" sz="2400" dirty="0"/>
            </a:br>
            <a:br>
              <a:rPr lang="en-GB" sz="2400" noProof="0" dirty="0"/>
            </a:br>
            <a:endParaRPr lang="en-GB" sz="2400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1738BCA-57E7-7EF8-6B86-B4EB4C575E40}"/>
              </a:ext>
            </a:extLst>
          </p:cNvPr>
          <p:cNvSpPr txBox="1"/>
          <p:nvPr/>
        </p:nvSpPr>
        <p:spPr>
          <a:xfrm>
            <a:off x="974452" y="3895391"/>
            <a:ext cx="776560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b="1" u="sng" dirty="0">
                <a:solidFill>
                  <a:schemeClr val="bg1"/>
                </a:solidFill>
              </a:rPr>
              <a:t>Pasquale Gallo</a:t>
            </a:r>
            <a:endParaRPr lang="en-GB" sz="1600" dirty="0">
              <a:solidFill>
                <a:schemeClr val="bg1"/>
              </a:solidFill>
            </a:endParaRPr>
          </a:p>
          <a:p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E7F1024-9D5E-D870-AAAE-0B41175ED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16" y="130146"/>
            <a:ext cx="1583356" cy="149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08475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FFE0ABDA-CC10-E093-C723-B7A58479C229}"/>
              </a:ext>
            </a:extLst>
          </p:cNvPr>
          <p:cNvSpPr/>
          <p:nvPr/>
        </p:nvSpPr>
        <p:spPr>
          <a:xfrm rot="19617498">
            <a:off x="-348612" y="-113843"/>
            <a:ext cx="11426697" cy="8967407"/>
          </a:xfrm>
          <a:prstGeom prst="rect">
            <a:avLst/>
          </a:prstGeom>
          <a:solidFill>
            <a:srgbClr val="CE0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308" y="2275309"/>
            <a:ext cx="7975385" cy="1599654"/>
          </a:xfrm>
        </p:spPr>
        <p:txBody>
          <a:bodyPr>
            <a:normAutofit fontScale="90000"/>
          </a:bodyPr>
          <a:lstStyle/>
          <a:p>
            <a:pPr>
              <a:spcBef>
                <a:spcPts val="1600"/>
              </a:spcBef>
            </a:pP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br>
              <a:rPr lang="en-GB" sz="1300" noProof="0" dirty="0"/>
            </a:br>
            <a:r>
              <a:rPr lang="en-GB" sz="3600" dirty="0"/>
              <a:t>Motivations</a:t>
            </a:r>
            <a:br>
              <a:rPr lang="en-GB" sz="3600" noProof="0" dirty="0"/>
            </a:br>
            <a:endParaRPr lang="en-GB" sz="3600" noProof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90B70C5-B83F-3056-4C98-DEDA4D749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95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1483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9856B-5F7A-8E92-6631-1D3347916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C824A4-D9C4-C1BC-673A-5802AE88E5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/>
              <a:t>Motivations</a:t>
            </a:r>
            <a:endParaRPr lang="it-IT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75C03D-AD5A-AFF2-C872-65BCE799F55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CA265B4F-8035-4945-9020-7D60CD02E3CB}" type="datetime1">
              <a:rPr lang="it-IT" smtClean="0"/>
              <a:t>31/08/2026</a:t>
            </a:fld>
            <a:endParaRPr lang="fi-FI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CD2FC9C-6AB0-9260-35F9-B47B819A219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C07628F-9402-FB47-93B5-FC3C3BFEEBE0}" type="slidenum">
              <a:rPr lang="fi-FI" smtClean="0"/>
              <a:pPr>
                <a:defRPr/>
              </a:pPr>
              <a:t>3</a:t>
            </a:fld>
            <a:endParaRPr lang="fi-FI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01A8E6E-9185-9D5F-2B51-E3F3CA1F960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6" descr="микроэлектромеханические системы | это... Что такое  микроэлектромеханические системы?">
            <a:extLst>
              <a:ext uri="{FF2B5EF4-FFF2-40B4-BE49-F238E27FC236}">
                <a16:creationId xmlns:a16="http://schemas.microsoft.com/office/drawing/2014/main" id="{FE90E232-1392-35EB-A2AA-2B2A133D5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3" y="1039777"/>
            <a:ext cx="4470460" cy="447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9ED1D92-0CA0-FBB5-F5C9-AFC8ACEB0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461" y="1304854"/>
            <a:ext cx="3857487" cy="2928491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4CF0E6D-B6D2-72A6-191A-32DEEAB669FE}"/>
              </a:ext>
            </a:extLst>
          </p:cNvPr>
          <p:cNvSpPr txBox="1"/>
          <p:nvPr/>
        </p:nvSpPr>
        <p:spPr>
          <a:xfrm>
            <a:off x="5398250" y="4315222"/>
            <a:ext cx="405389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/>
              <a:t>Sun et al, 2024, Science Advances</a:t>
            </a:r>
          </a:p>
          <a:p>
            <a:r>
              <a:rPr lang="en-GB" sz="1400" dirty="0"/>
              <a:t>Braced cubic lattice</a:t>
            </a:r>
          </a:p>
        </p:txBody>
      </p:sp>
    </p:spTree>
    <p:extLst>
      <p:ext uri="{BB962C8B-B14F-4D97-AF65-F5344CB8AC3E}">
        <p14:creationId xmlns:p14="http://schemas.microsoft.com/office/powerpoint/2010/main" val="425458868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200" noProof="0"/>
              <a:t>Motivations</a:t>
            </a:r>
            <a:endParaRPr lang="en-GB" sz="2800" noProof="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4940300" y="6297613"/>
            <a:ext cx="3619500" cy="161925"/>
          </a:xfrm>
        </p:spPr>
        <p:txBody>
          <a:bodyPr/>
          <a:lstStyle/>
          <a:p>
            <a:fld id="{CA827DF2-0751-4349-A22D-5624469FA62C}" type="slidenum">
              <a:rPr lang="fi-FI" altLang="en-US"/>
              <a:pPr/>
              <a:t>4</a:t>
            </a:fld>
            <a:endParaRPr lang="fi-FI" altLang="en-US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1FA000A-4DFC-D5BC-9727-8E9252217E88}"/>
              </a:ext>
            </a:extLst>
          </p:cNvPr>
          <p:cNvSpPr txBox="1"/>
          <p:nvPr/>
        </p:nvSpPr>
        <p:spPr>
          <a:xfrm>
            <a:off x="540001" y="1365337"/>
            <a:ext cx="8221750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/>
              <a:t>The internal structure cannot be neglected.</a:t>
            </a:r>
          </a:p>
          <a:p>
            <a:endParaRPr lang="en-GB" sz="2000" dirty="0"/>
          </a:p>
          <a:p>
            <a:r>
              <a:rPr lang="en-GB" sz="2000" b="1" dirty="0"/>
              <a:t>1)What is fracture?</a:t>
            </a:r>
          </a:p>
          <a:p>
            <a:endParaRPr lang="en-GB" sz="2000" b="1" dirty="0"/>
          </a:p>
          <a:p>
            <a:r>
              <a:rPr lang="en-GB" sz="2000" b="1" dirty="0"/>
              <a:t>2)Can we apply conventional concepts based on continuum mechanics to such discrete structures?</a:t>
            </a:r>
          </a:p>
          <a:p>
            <a:endParaRPr lang="en-GB" sz="2000" b="1" dirty="0"/>
          </a:p>
          <a:p>
            <a:endParaRPr lang="en-GB" sz="2000" b="1" dirty="0"/>
          </a:p>
          <a:p>
            <a:r>
              <a:rPr lang="en-GB" sz="2000" b="1" dirty="0"/>
              <a:t>3)Is there a limit?</a:t>
            </a:r>
          </a:p>
          <a:p>
            <a:endParaRPr lang="en-GB" sz="2000" b="1" dirty="0"/>
          </a:p>
          <a:p>
            <a:r>
              <a:rPr lang="en-GB" sz="2000" b="1" dirty="0"/>
              <a:t>								</a:t>
            </a:r>
          </a:p>
          <a:p>
            <a:pPr algn="ctr"/>
            <a:r>
              <a:rPr lang="en-GB" sz="2000" b="1" dirty="0"/>
              <a:t>J-integral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F82490C6-C34B-1569-C1DF-E16F980B47D9}"/>
              </a:ext>
            </a:extLst>
          </p:cNvPr>
          <p:cNvSpPr/>
          <p:nvPr/>
        </p:nvSpPr>
        <p:spPr>
          <a:xfrm>
            <a:off x="3810904" y="4518068"/>
            <a:ext cx="1679944" cy="786809"/>
          </a:xfrm>
          <a:prstGeom prst="ellipse">
            <a:avLst/>
          </a:prstGeom>
          <a:noFill/>
          <a:ln>
            <a:solidFill>
              <a:srgbClr val="B30C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80832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FFE0ABDA-CC10-E093-C723-B7A58479C229}"/>
              </a:ext>
            </a:extLst>
          </p:cNvPr>
          <p:cNvSpPr/>
          <p:nvPr/>
        </p:nvSpPr>
        <p:spPr>
          <a:xfrm rot="19617498">
            <a:off x="-348612" y="-113843"/>
            <a:ext cx="11426697" cy="8967407"/>
          </a:xfrm>
          <a:prstGeom prst="rect">
            <a:avLst/>
          </a:prstGeom>
          <a:solidFill>
            <a:srgbClr val="CE0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308" y="2275309"/>
            <a:ext cx="7975385" cy="1599654"/>
          </a:xfrm>
        </p:spPr>
        <p:txBody>
          <a:bodyPr>
            <a:normAutofit fontScale="90000"/>
          </a:bodyPr>
          <a:lstStyle/>
          <a:p>
            <a:pPr>
              <a:spcBef>
                <a:spcPts val="1600"/>
              </a:spcBef>
            </a:pP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br>
              <a:rPr lang="en-GB" sz="1300" noProof="0" dirty="0"/>
            </a:br>
            <a:r>
              <a:rPr lang="en-GB" sz="3600" dirty="0"/>
              <a:t>Methods</a:t>
            </a:r>
            <a:br>
              <a:rPr lang="en-GB" sz="3600" noProof="0" dirty="0"/>
            </a:br>
            <a:endParaRPr lang="en-GB" sz="3600" noProof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90B70C5-B83F-3056-4C98-DEDA4D749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95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1384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A1E4C59F-A6FE-66DC-2CC2-5DDFF05EA9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Methods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6E204904-9529-C09B-F31D-EC0AC12A644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0001" y="1269243"/>
            <a:ext cx="8085599" cy="2277047"/>
          </a:xfrm>
        </p:spPr>
        <p:txBody>
          <a:bodyPr/>
          <a:lstStyle/>
          <a:p>
            <a:r>
              <a:rPr lang="en-GB" sz="2000" dirty="0"/>
              <a:t>J-integral</a:t>
            </a:r>
          </a:p>
          <a:p>
            <a:pPr lvl="1"/>
            <a:r>
              <a:rPr lang="en-GB" sz="2000" dirty="0">
                <a:latin typeface="+mj-lt"/>
              </a:rPr>
              <a:t>1968 by Rice</a:t>
            </a:r>
          </a:p>
          <a:p>
            <a:pPr lvl="1"/>
            <a:r>
              <a:rPr lang="en-GB" sz="2000" dirty="0">
                <a:latin typeface="+mj-lt"/>
              </a:rPr>
              <a:t>Path independent contour integral for characterizing cracks in linear and non-linear materials</a:t>
            </a:r>
          </a:p>
          <a:p>
            <a:endParaRPr lang="en-GB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19B1D0DA-9EA5-229A-03B9-29CB7F99A2E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9697B622-C827-C94A-A0D8-EEF28294F4DA}" type="datetime1">
              <a:rPr lang="it-IT" smtClean="0"/>
              <a:t>31/08/2026</a:t>
            </a:fld>
            <a:endParaRPr lang="fi-FI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29ABFB1-8E60-1D1B-3615-D058FD5DEAC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C07628F-9402-FB47-93B5-FC3C3BFEEBE0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3009E73-689A-4887-FBC0-38F143805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784" y="3022578"/>
            <a:ext cx="2395830" cy="104742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403AAF7-DAEF-D6F0-A028-245C31633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784" y="4190056"/>
            <a:ext cx="2830821" cy="139721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5288C9AA-BF91-F1AB-7426-FB66D645B0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3743" y="3375505"/>
            <a:ext cx="4229972" cy="118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3081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3F992-22A4-728E-69CF-175A6B058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CB721530-4DA0-335B-5D8B-40EEB7FF69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Methods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6FDE746-84C8-3F9F-FF75-2EC02BCC17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0001" y="1269243"/>
            <a:ext cx="3957571" cy="2277047"/>
          </a:xfrm>
        </p:spPr>
        <p:txBody>
          <a:bodyPr/>
          <a:lstStyle/>
          <a:p>
            <a:r>
              <a:rPr lang="en-GB" dirty="0"/>
              <a:t>J-integral at small scale</a:t>
            </a:r>
          </a:p>
          <a:p>
            <a:pPr lvl="1"/>
            <a:r>
              <a:rPr lang="en-GB" dirty="0">
                <a:latin typeface="+mj-lt"/>
              </a:rPr>
              <a:t>Atom-by-atom evaluation</a:t>
            </a:r>
          </a:p>
          <a:p>
            <a:pPr lvl="1"/>
            <a:r>
              <a:rPr lang="en-GB" dirty="0">
                <a:latin typeface="+mj-lt"/>
              </a:rPr>
              <a:t>Equivalent domain integral approaches</a:t>
            </a:r>
          </a:p>
          <a:p>
            <a:pPr lvl="1"/>
            <a:r>
              <a:rPr lang="en-GB" dirty="0">
                <a:latin typeface="+mj-lt"/>
              </a:rPr>
              <a:t>Complex integral schemes</a:t>
            </a:r>
          </a:p>
          <a:p>
            <a:endParaRPr lang="en-GB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0C5F84F-91E2-46ED-57B9-80D01ABC325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9697B622-C827-C94A-A0D8-EEF28294F4DA}" type="datetime1">
              <a:rPr lang="it-IT" smtClean="0"/>
              <a:t>31/08/2026</a:t>
            </a:fld>
            <a:endParaRPr lang="fi-FI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8E8B004-1237-CBD0-C4D2-D6D6D0C8B8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C07628F-9402-FB47-93B5-FC3C3BFEEBE0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1226532-84AF-1D06-E87C-F5F659E88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846" y="2584793"/>
            <a:ext cx="4628056" cy="250008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4E49743-2317-6340-2A1D-C591E7D29D2E}"/>
              </a:ext>
            </a:extLst>
          </p:cNvPr>
          <p:cNvSpPr txBox="1"/>
          <p:nvPr/>
        </p:nvSpPr>
        <p:spPr>
          <a:xfrm>
            <a:off x="2166149" y="5280980"/>
            <a:ext cx="405389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dirty="0"/>
              <a:t>Jia et al, 2022, TAFM</a:t>
            </a:r>
          </a:p>
        </p:txBody>
      </p:sp>
      <p:sp>
        <p:nvSpPr>
          <p:cNvPr id="9" name="Segnaposto contenuto 4">
            <a:extLst>
              <a:ext uri="{FF2B5EF4-FFF2-40B4-BE49-F238E27FC236}">
                <a16:creationId xmlns:a16="http://schemas.microsoft.com/office/drawing/2014/main" id="{4B0F4AAA-51C1-9777-6DD7-6B5D6AEE79F1}"/>
              </a:ext>
            </a:extLst>
          </p:cNvPr>
          <p:cNvSpPr txBox="1">
            <a:spLocks/>
          </p:cNvSpPr>
          <p:nvPr/>
        </p:nvSpPr>
        <p:spPr>
          <a:xfrm>
            <a:off x="4825852" y="1269243"/>
            <a:ext cx="3957571" cy="227704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b="1" kern="1200">
                <a:solidFill>
                  <a:schemeClr val="tx1"/>
                </a:solidFill>
                <a:latin typeface="+mj-lt"/>
                <a:ea typeface="ＭＳ Ｐゴシック" charset="0"/>
                <a:cs typeface="MS PGothic" pitchFamily="34" charset="-128"/>
              </a:defRPr>
            </a:lvl1pPr>
            <a:lvl2pPr marL="237600" indent="-212400" algn="just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Georgia"/>
                <a:ea typeface="MS PGothic" pitchFamily="34" charset="-128"/>
                <a:cs typeface="MS PGothic" charset="0"/>
              </a:defRPr>
            </a:lvl2pPr>
            <a:lvl3pPr marL="460800" indent="-230400" algn="just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/>
              <a:buChar char="-"/>
              <a:defRPr sz="1400" i="1" kern="1200">
                <a:solidFill>
                  <a:schemeClr val="tx1"/>
                </a:solidFill>
                <a:latin typeface="Georgia"/>
                <a:ea typeface="ヒラギノ角ゴ Pro W3" charset="-128"/>
                <a:cs typeface="Georgia"/>
              </a:defRPr>
            </a:lvl3pPr>
            <a:lvl4pPr marL="792000" indent="-194400" algn="just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Georgia"/>
                <a:ea typeface="ヒラギノ角ゴ Pro W3" charset="-128"/>
                <a:cs typeface="ヒラギノ角ゴ Pro W3" charset="0"/>
              </a:defRPr>
            </a:lvl4pPr>
            <a:lvl5pPr marL="1087200" indent="-228600" algn="just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/>
              <a:buChar char="o"/>
              <a:defRPr sz="1300" kern="1200" baseline="0">
                <a:solidFill>
                  <a:schemeClr val="tx1"/>
                </a:solidFill>
                <a:latin typeface="+mn-lt"/>
                <a:ea typeface="ＭＳ Ｐゴシック" charset="0"/>
                <a:cs typeface="MS PGothic" pitchFamily="34" charset="-128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Challenges</a:t>
            </a:r>
          </a:p>
          <a:p>
            <a:pPr lvl="1"/>
            <a:r>
              <a:rPr lang="en-GB" dirty="0">
                <a:latin typeface="+mj-lt"/>
              </a:rPr>
              <a:t>Path independence?</a:t>
            </a:r>
          </a:p>
          <a:p>
            <a:pPr lvl="1"/>
            <a:r>
              <a:rPr lang="en-GB" dirty="0">
                <a:latin typeface="+mj-lt"/>
              </a:rPr>
              <a:t>Atomic quantities such as stresses, strain, displacement etc…</a:t>
            </a:r>
          </a:p>
          <a:p>
            <a:pPr lvl="1"/>
            <a:endParaRPr lang="en-GB" dirty="0">
              <a:latin typeface="+mj-lt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626288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554EE-8461-DA93-D4D7-88565F712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69D84294-EC5F-72B3-8A68-FB3790E70F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Methods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40A8F3AC-6DAC-925E-BFE2-FE4631FD79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0001" y="1269243"/>
            <a:ext cx="8085599" cy="2277047"/>
          </a:xfrm>
        </p:spPr>
        <p:txBody>
          <a:bodyPr/>
          <a:lstStyle/>
          <a:p>
            <a:r>
              <a:rPr lang="en-GB" dirty="0"/>
              <a:t>J-integral at small scale: finite J-integral</a:t>
            </a:r>
          </a:p>
          <a:p>
            <a:r>
              <a:rPr lang="en-US" sz="1600" b="0" i="1" dirty="0"/>
              <a:t>J</a:t>
            </a:r>
            <a:r>
              <a:rPr lang="en-US" sz="1600" b="0" dirty="0"/>
              <a:t> is the difference in energy absorbed by specimens with </a:t>
            </a:r>
            <a:r>
              <a:rPr lang="en-US" sz="1600" b="0" dirty="0" err="1"/>
              <a:t>neighbouring</a:t>
            </a:r>
            <a:r>
              <a:rPr lang="en-US" sz="1600" b="0" dirty="0"/>
              <a:t> crack sizes for elastic-plastic materials. Therefore, it can be expressed as a difference in potential energy.</a:t>
            </a:r>
            <a:endParaRPr lang="en-GB" sz="1600" b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84EC364-7343-884A-887D-2802D641F24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9697B622-C827-C94A-A0D8-EEF28294F4DA}" type="datetime1">
              <a:rPr lang="it-IT" smtClean="0"/>
              <a:t>31/08/2026</a:t>
            </a:fld>
            <a:endParaRPr lang="fi-FI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4D59EA-FD44-56D9-5151-E29397D9FF6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C07628F-9402-FB47-93B5-FC3C3BFEEBE0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FBA883D-E688-ABCB-7677-EB64D5724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66" y="2649809"/>
            <a:ext cx="3085019" cy="2938948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4B7B846A-9A4F-1866-7286-894CF1F35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112" y="2066744"/>
            <a:ext cx="1466220" cy="96220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C769AC3A-DC5D-F790-7F08-59C71B526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2066" y="2198434"/>
            <a:ext cx="2254773" cy="776407"/>
          </a:xfrm>
          <a:prstGeom prst="rect">
            <a:avLst/>
          </a:prstGeom>
        </p:spPr>
      </p:pic>
      <p:sp>
        <p:nvSpPr>
          <p:cNvPr id="16" name="Segnaposto contenuto 4">
            <a:extLst>
              <a:ext uri="{FF2B5EF4-FFF2-40B4-BE49-F238E27FC236}">
                <a16:creationId xmlns:a16="http://schemas.microsoft.com/office/drawing/2014/main" id="{1E0F1370-112F-856D-7CF8-F9179867D81A}"/>
              </a:ext>
            </a:extLst>
          </p:cNvPr>
          <p:cNvSpPr txBox="1">
            <a:spLocks/>
          </p:cNvSpPr>
          <p:nvPr/>
        </p:nvSpPr>
        <p:spPr>
          <a:xfrm>
            <a:off x="4673810" y="4838079"/>
            <a:ext cx="3619500" cy="227704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b="1" kern="1200">
                <a:solidFill>
                  <a:schemeClr val="tx1"/>
                </a:solidFill>
                <a:latin typeface="+mj-lt"/>
                <a:ea typeface="ＭＳ Ｐゴシック" charset="0"/>
                <a:cs typeface="MS PGothic" pitchFamily="34" charset="-128"/>
              </a:defRPr>
            </a:lvl1pPr>
            <a:lvl2pPr marL="237600" indent="-212400" algn="just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Georgia"/>
                <a:ea typeface="MS PGothic" pitchFamily="34" charset="-128"/>
                <a:cs typeface="MS PGothic" charset="0"/>
              </a:defRPr>
            </a:lvl2pPr>
            <a:lvl3pPr marL="460800" indent="-230400" algn="just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/>
              <a:buChar char="-"/>
              <a:defRPr sz="1400" i="1" kern="1200">
                <a:solidFill>
                  <a:schemeClr val="tx1"/>
                </a:solidFill>
                <a:latin typeface="Georgia"/>
                <a:ea typeface="ヒラギノ角ゴ Pro W3" charset="-128"/>
                <a:cs typeface="Georgia"/>
              </a:defRPr>
            </a:lvl3pPr>
            <a:lvl4pPr marL="792000" indent="-194400" algn="just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Georgia"/>
                <a:ea typeface="ヒラギノ角ゴ Pro W3" charset="-128"/>
                <a:cs typeface="ヒラギノ角ゴ Pro W3" charset="0"/>
              </a:defRPr>
            </a:lvl4pPr>
            <a:lvl5pPr marL="1087200" indent="-228600" algn="just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/>
              <a:buChar char="o"/>
              <a:defRPr sz="1300" kern="1200" baseline="0">
                <a:solidFill>
                  <a:schemeClr val="tx1"/>
                </a:solidFill>
                <a:latin typeface="+mn-lt"/>
                <a:ea typeface="ＭＳ Ｐゴシック" charset="0"/>
                <a:cs typeface="MS PGothic" pitchFamily="34" charset="-128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0" i="1" dirty="0"/>
              <a:t>B: plate thickness</a:t>
            </a:r>
          </a:p>
          <a:p>
            <a:r>
              <a:rPr lang="en-US" sz="1600" b="0" i="1" dirty="0"/>
              <a:t>a: crack length</a:t>
            </a:r>
          </a:p>
          <a:p>
            <a:r>
              <a:rPr lang="it-IT" sz="1600" b="0" dirty="0" err="1"/>
              <a:t>Δa</a:t>
            </a:r>
            <a:r>
              <a:rPr lang="en-US" sz="1600" b="0" i="1" dirty="0"/>
              <a:t>: increment in crack length</a:t>
            </a:r>
            <a:endParaRPr lang="en-GB" sz="1600" b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F73AFA4-6E01-4447-39D9-2733567C8F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7550" y="3422928"/>
            <a:ext cx="4605513" cy="962207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26D0A67-851D-E714-EAFF-B0A03CE1EF94}"/>
              </a:ext>
            </a:extLst>
          </p:cNvPr>
          <p:cNvSpPr txBox="1"/>
          <p:nvPr/>
        </p:nvSpPr>
        <p:spPr>
          <a:xfrm>
            <a:off x="1202475" y="6070798"/>
            <a:ext cx="469959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/>
              <a:t>Gallo et al., TAFM145 (2026) 105627 https://doi.org/10.1016/j.tafmec.2026.105627</a:t>
            </a:r>
          </a:p>
        </p:txBody>
      </p:sp>
    </p:spTree>
    <p:extLst>
      <p:ext uri="{BB962C8B-B14F-4D97-AF65-F5344CB8AC3E}">
        <p14:creationId xmlns:p14="http://schemas.microsoft.com/office/powerpoint/2010/main" val="259403679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C567B-C9EE-AC52-DB6C-D935E37E8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9831ACD2-8C53-F53E-6EDF-CE6BE6B741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Methods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BF43A05-B566-E276-CBCD-DF5DAB8EC32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9697B622-C827-C94A-A0D8-EEF28294F4DA}" type="datetime1">
              <a:rPr lang="it-IT" smtClean="0"/>
              <a:t>31/08/2026</a:t>
            </a:fld>
            <a:endParaRPr lang="fi-FI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EEBB766-BFDD-A03D-92D9-1C2BC3858D7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C07628F-9402-FB47-93B5-FC3C3BFEEBE0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60E7228-D6AD-4303-9FA7-56658C276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252" y="2099591"/>
            <a:ext cx="4487719" cy="2893398"/>
          </a:xfrm>
          <a:prstGeom prst="rect">
            <a:avLst/>
          </a:prstGeom>
        </p:spPr>
      </p:pic>
      <p:sp>
        <p:nvSpPr>
          <p:cNvPr id="9" name="Segnaposto contenuto 4">
            <a:extLst>
              <a:ext uri="{FF2B5EF4-FFF2-40B4-BE49-F238E27FC236}">
                <a16:creationId xmlns:a16="http://schemas.microsoft.com/office/drawing/2014/main" id="{FB304DAD-2749-5061-8529-4750EE3AA4C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0002" y="1269243"/>
            <a:ext cx="3552314" cy="2277047"/>
          </a:xfrm>
        </p:spPr>
        <p:txBody>
          <a:bodyPr/>
          <a:lstStyle/>
          <a:p>
            <a:r>
              <a:rPr lang="en-GB" dirty="0"/>
              <a:t>J-integral at small scale</a:t>
            </a:r>
            <a:endParaRPr lang="en-U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/>
              <a:t>LAMMPS and FEA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/>
              <a:t>Single-crystal silicon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/>
              <a:t>W: varied from 200 nm to 10 nm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/>
              <a:t>Anisotropic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0" dirty="0" err="1"/>
              <a:t>Δa</a:t>
            </a:r>
            <a:r>
              <a:rPr lang="en-US" sz="1600" b="0" dirty="0"/>
              <a:t>: 1 atomic bond</a:t>
            </a:r>
          </a:p>
          <a:p>
            <a:endParaRPr lang="en-US" sz="1600" b="0" dirty="0"/>
          </a:p>
          <a:p>
            <a:endParaRPr lang="en-US" sz="1600" b="0" dirty="0"/>
          </a:p>
          <a:p>
            <a:r>
              <a:rPr lang="en-US" sz="1600" b="0" dirty="0"/>
              <a:t>Analysis for crack length </a:t>
            </a:r>
            <a:r>
              <a:rPr lang="en-US" sz="1600" b="0" i="1" dirty="0"/>
              <a:t>a</a:t>
            </a:r>
            <a:r>
              <a:rPr lang="en-US" sz="1600" b="0" dirty="0"/>
              <a:t> and </a:t>
            </a:r>
            <a:r>
              <a:rPr lang="it-IT" sz="1600" b="0" dirty="0" err="1"/>
              <a:t>Δa</a:t>
            </a:r>
            <a:r>
              <a:rPr lang="en-US" sz="1600" b="0" i="1" dirty="0"/>
              <a:t> </a:t>
            </a:r>
            <a:r>
              <a:rPr lang="en-US" sz="1600" b="0" dirty="0"/>
              <a:t>at the same critical displacement</a:t>
            </a:r>
          </a:p>
          <a:p>
            <a:endParaRPr lang="en-US" sz="1600" b="0" dirty="0"/>
          </a:p>
          <a:p>
            <a:endParaRPr lang="it-IT" sz="1600" dirty="0"/>
          </a:p>
          <a:p>
            <a:r>
              <a:rPr lang="it-IT" sz="1600" dirty="0" err="1"/>
              <a:t>Δa</a:t>
            </a:r>
            <a:r>
              <a:rPr lang="it-IT" sz="1600" dirty="0"/>
              <a:t> </a:t>
            </a:r>
            <a:r>
              <a:rPr lang="it-IT" sz="1600" dirty="0" err="1"/>
              <a:t>corresponds</a:t>
            </a:r>
            <a:r>
              <a:rPr lang="it-IT" sz="1600" dirty="0"/>
              <a:t> to the minimum </a:t>
            </a:r>
            <a:r>
              <a:rPr lang="it-IT" sz="1600" dirty="0" err="1"/>
              <a:t>physical</a:t>
            </a:r>
            <a:r>
              <a:rPr lang="it-IT" sz="1600" dirty="0"/>
              <a:t> crack </a:t>
            </a:r>
            <a:r>
              <a:rPr lang="it-IT" sz="1600" dirty="0" err="1"/>
              <a:t>advance</a:t>
            </a:r>
            <a:r>
              <a:rPr lang="it-IT" sz="1600" dirty="0"/>
              <a:t> (~0.33 nm)</a:t>
            </a:r>
            <a:endParaRPr lang="en-GB" sz="1600" b="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6F7E516-40B1-29BA-83F3-1D904E377388}"/>
              </a:ext>
            </a:extLst>
          </p:cNvPr>
          <p:cNvSpPr txBox="1"/>
          <p:nvPr/>
        </p:nvSpPr>
        <p:spPr>
          <a:xfrm>
            <a:off x="1202475" y="6070798"/>
            <a:ext cx="469959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/>
              <a:t>Gallo et al., TAFM145 (2026) 105627 https://doi.org/10.1016/j.tafmec.2026.105627</a:t>
            </a:r>
          </a:p>
        </p:txBody>
      </p:sp>
    </p:spTree>
    <p:extLst>
      <p:ext uri="{BB962C8B-B14F-4D97-AF65-F5344CB8AC3E}">
        <p14:creationId xmlns:p14="http://schemas.microsoft.com/office/powerpoint/2010/main" val="222590660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FFE0ABDA-CC10-E093-C723-B7A58479C229}"/>
              </a:ext>
            </a:extLst>
          </p:cNvPr>
          <p:cNvSpPr/>
          <p:nvPr/>
        </p:nvSpPr>
        <p:spPr>
          <a:xfrm rot="19617498">
            <a:off x="-348612" y="-113843"/>
            <a:ext cx="11426697" cy="8967407"/>
          </a:xfrm>
          <a:prstGeom prst="rect">
            <a:avLst/>
          </a:prstGeom>
          <a:solidFill>
            <a:srgbClr val="CE0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308" y="2275309"/>
            <a:ext cx="7975385" cy="1599654"/>
          </a:xfrm>
        </p:spPr>
        <p:txBody>
          <a:bodyPr>
            <a:normAutofit fontScale="90000"/>
          </a:bodyPr>
          <a:lstStyle/>
          <a:p>
            <a:pPr>
              <a:spcBef>
                <a:spcPts val="1600"/>
              </a:spcBef>
            </a:pPr>
            <a:br>
              <a:rPr lang="en-GB" sz="2400" noProof="0"/>
            </a:br>
            <a:br>
              <a:rPr lang="en-GB" sz="2400" noProof="0"/>
            </a:br>
            <a:br>
              <a:rPr lang="en-GB" sz="2400" noProof="0"/>
            </a:br>
            <a:br>
              <a:rPr lang="en-GB" sz="2400" noProof="0"/>
            </a:br>
            <a:br>
              <a:rPr lang="en-GB" sz="1300" noProof="0"/>
            </a:br>
            <a:r>
              <a:rPr lang="en-GB" sz="3600"/>
              <a:t>Results and Discussion</a:t>
            </a:r>
            <a:br>
              <a:rPr lang="en-GB" sz="3600" noProof="0"/>
            </a:br>
            <a:endParaRPr lang="en-GB" sz="3600" noProof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90B70C5-B83F-3056-4C98-DEDA4D749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954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5270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A1E4C59F-A6FE-66DC-2CC2-5DDFF05EA9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Results and Discussion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766EB40-F270-C4F6-4637-1C7989AFD82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310BABAE-A805-EB49-A8F5-14EAC7322B53}" type="datetime1">
              <a:rPr lang="it-IT" smtClean="0"/>
              <a:t>31/08/2026</a:t>
            </a:fld>
            <a:endParaRPr lang="fi-FI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F2F4484-E6D1-8F3F-A86E-D124CDE61C3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C07628F-9402-FB47-93B5-FC3C3BFEEBE0}" type="slidenum">
              <a:rPr lang="fi-FI" smtClean="0"/>
              <a:pPr>
                <a:defRPr/>
              </a:pPr>
              <a:t>11</a:t>
            </a:fld>
            <a:endParaRPr lang="fi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0BE9BB-7D79-C894-8F23-6C4FAFE69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990" y="1305983"/>
            <a:ext cx="1145588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D2C2FA7-0DD1-E07F-AC06-6150972A2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45" y="1305983"/>
            <a:ext cx="7619999" cy="4480356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FA378B9-304C-E6BB-E0B9-01CD5CDBE45D}"/>
              </a:ext>
            </a:extLst>
          </p:cNvPr>
          <p:cNvSpPr txBox="1"/>
          <p:nvPr/>
        </p:nvSpPr>
        <p:spPr>
          <a:xfrm>
            <a:off x="1202475" y="6070798"/>
            <a:ext cx="469959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/>
              <a:t>Gallo et al., TAFM145 (2026) 105627 https://doi.org/10.1016/j.tafmec.2026.105627</a:t>
            </a:r>
          </a:p>
        </p:txBody>
      </p:sp>
    </p:spTree>
    <p:extLst>
      <p:ext uri="{BB962C8B-B14F-4D97-AF65-F5344CB8AC3E}">
        <p14:creationId xmlns:p14="http://schemas.microsoft.com/office/powerpoint/2010/main" val="296729044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A1E4C59F-A6FE-66DC-2CC2-5DDFF05EA9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Results and Discussion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766EB40-F270-C4F6-4637-1C7989AFD82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310BABAE-A805-EB49-A8F5-14EAC7322B53}" type="datetime1">
              <a:rPr lang="it-IT" smtClean="0"/>
              <a:t>31/08/2026</a:t>
            </a:fld>
            <a:endParaRPr lang="fi-FI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F2F4484-E6D1-8F3F-A86E-D124CDE61C3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C07628F-9402-FB47-93B5-FC3C3BFEEBE0}" type="slidenum">
              <a:rPr lang="fi-FI" smtClean="0"/>
              <a:pPr>
                <a:defRPr/>
              </a:pPr>
              <a:t>12</a:t>
            </a:fld>
            <a:endParaRPr lang="fi-FI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118A9F7-4A73-2DBF-24AC-315E5D646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483" y="1191372"/>
            <a:ext cx="7049568" cy="447525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3DD07F3-B3D9-24F3-347B-500FC746B759}"/>
              </a:ext>
            </a:extLst>
          </p:cNvPr>
          <p:cNvSpPr txBox="1"/>
          <p:nvPr/>
        </p:nvSpPr>
        <p:spPr>
          <a:xfrm>
            <a:off x="1202475" y="6070798"/>
            <a:ext cx="469959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/>
              <a:t>Gallo et al., TAFM145 (2026) 105627 https://doi.org/10.1016/j.tafmec.2026.105627</a:t>
            </a:r>
          </a:p>
        </p:txBody>
      </p:sp>
    </p:spTree>
    <p:extLst>
      <p:ext uri="{BB962C8B-B14F-4D97-AF65-F5344CB8AC3E}">
        <p14:creationId xmlns:p14="http://schemas.microsoft.com/office/powerpoint/2010/main" val="215209746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A1E4C59F-A6FE-66DC-2CC2-5DDFF05EA9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Results and Discussion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6E204904-9529-C09B-F31D-EC0AC12A644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0983" y="1269243"/>
            <a:ext cx="4113440" cy="4247990"/>
          </a:xfrm>
        </p:spPr>
        <p:txBody>
          <a:bodyPr/>
          <a:lstStyle/>
          <a:p>
            <a:r>
              <a:rPr lang="en-GB" dirty="0"/>
              <a:t>Griffith-type energetic arguments </a:t>
            </a:r>
          </a:p>
          <a:p>
            <a:r>
              <a:rPr lang="en-GB" b="0" i="1" dirty="0"/>
              <a:t>G</a:t>
            </a:r>
            <a:r>
              <a:rPr lang="en-GB" b="0" dirty="0"/>
              <a:t>c = 2</a:t>
            </a:r>
            <a:r>
              <a:rPr lang="el-GR" b="0" dirty="0"/>
              <a:t>γ</a:t>
            </a:r>
            <a:r>
              <a:rPr lang="en-GB" b="0" dirty="0"/>
              <a:t> = 2.0–2.6 J/m</a:t>
            </a:r>
            <a:r>
              <a:rPr lang="en-GB" b="0" baseline="30000" dirty="0"/>
              <a:t>2</a:t>
            </a:r>
            <a:r>
              <a:rPr lang="en-GB" b="0" dirty="0"/>
              <a:t> </a:t>
            </a:r>
          </a:p>
          <a:p>
            <a:r>
              <a:rPr lang="en-GB" b="0" dirty="0"/>
              <a:t>Surface energy </a:t>
            </a:r>
            <a:r>
              <a:rPr lang="el-GR" b="0" dirty="0"/>
              <a:t>γ</a:t>
            </a:r>
            <a:r>
              <a:rPr lang="en-US" b="0" dirty="0"/>
              <a:t> = 1.0–1.3 J/m</a:t>
            </a:r>
            <a:r>
              <a:rPr lang="en-US" b="0" baseline="30000" dirty="0"/>
              <a:t>2</a:t>
            </a:r>
            <a:r>
              <a:rPr lang="en-US" b="0" dirty="0"/>
              <a:t> for Si(111) 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Why </a:t>
            </a:r>
            <a:r>
              <a:rPr lang="it-IT" dirty="0" err="1"/>
              <a:t>is</a:t>
            </a:r>
            <a:r>
              <a:rPr lang="it-IT" dirty="0"/>
              <a:t> continuum </a:t>
            </a:r>
            <a:r>
              <a:rPr lang="it-IT" dirty="0" err="1"/>
              <a:t>failing</a:t>
            </a:r>
            <a:r>
              <a:rPr lang="it-IT" dirty="0"/>
              <a:t>?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0" dirty="0" err="1"/>
              <a:t>Fracture</a:t>
            </a:r>
            <a:r>
              <a:rPr lang="it-IT" sz="1600" b="0" dirty="0"/>
              <a:t> </a:t>
            </a:r>
            <a:r>
              <a:rPr lang="it-IT" sz="1600" b="0" dirty="0" err="1"/>
              <a:t>process</a:t>
            </a:r>
            <a:r>
              <a:rPr lang="it-IT" sz="1600" b="0" dirty="0"/>
              <a:t> zone </a:t>
            </a:r>
            <a:r>
              <a:rPr lang="el-GR" sz="1600" b="0" dirty="0"/>
              <a:t>Λ</a:t>
            </a:r>
            <a:r>
              <a:rPr lang="it-IT" sz="1600" b="0" baseline="-25000" dirty="0"/>
              <a:t>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W width &gt;&gt; </a:t>
            </a:r>
            <a:r>
              <a:rPr lang="el-GR" sz="1600" b="0" dirty="0"/>
              <a:t>Λ</a:t>
            </a:r>
            <a:r>
              <a:rPr lang="it-IT" sz="1600" b="0" baseline="-25000" dirty="0"/>
              <a:t>f</a:t>
            </a:r>
            <a:r>
              <a:rPr lang="en-GB" sz="1600" b="0" baseline="-25000" dirty="0"/>
              <a:t> </a:t>
            </a:r>
            <a:r>
              <a:rPr lang="en-GB" sz="1600" b="0" dirty="0"/>
              <a:t>clear separation scale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W/</a:t>
            </a:r>
            <a:r>
              <a:rPr lang="el-GR" sz="1600" b="0" dirty="0"/>
              <a:t> Λ</a:t>
            </a:r>
            <a:r>
              <a:rPr lang="it-IT" sz="1600" b="0" baseline="-25000" dirty="0"/>
              <a:t>f</a:t>
            </a:r>
            <a:r>
              <a:rPr lang="en-GB" sz="1600" b="0" baseline="-25000" dirty="0"/>
              <a:t> </a:t>
            </a:r>
            <a:r>
              <a:rPr lang="en-GB" sz="1600" b="0" dirty="0"/>
              <a:t>on the order of 10</a:t>
            </a:r>
            <a:r>
              <a:rPr lang="en-GB" sz="1600" b="0" baseline="30000" dirty="0"/>
              <a:t>2</a:t>
            </a:r>
            <a:endParaRPr lang="it-IT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0" baseline="-25000" dirty="0"/>
          </a:p>
          <a:p>
            <a:endParaRPr lang="it-IT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766EB40-F270-C4F6-4637-1C7989AFD82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310BABAE-A805-EB49-A8F5-14EAC7322B53}" type="datetime1">
              <a:rPr lang="it-IT" smtClean="0"/>
              <a:t>31/08/2026</a:t>
            </a:fld>
            <a:endParaRPr lang="fi-FI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F2F4484-E6D1-8F3F-A86E-D124CDE61C3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C07628F-9402-FB47-93B5-FC3C3BFEEBE0}" type="slidenum">
              <a:rPr lang="fi-FI" smtClean="0"/>
              <a:pPr>
                <a:defRPr/>
              </a:pPr>
              <a:t>13</a:t>
            </a:fld>
            <a:endParaRPr lang="fi-FI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863A337-51FC-405A-8BF1-62C38D588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522" y="846707"/>
            <a:ext cx="4670478" cy="21207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9D50671-69F3-B38D-F16B-D194691DF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5199" y="2967422"/>
            <a:ext cx="4769702" cy="374045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273979F-4167-1888-E039-53CB46627F2C}"/>
              </a:ext>
            </a:extLst>
          </p:cNvPr>
          <p:cNvSpPr txBox="1"/>
          <p:nvPr/>
        </p:nvSpPr>
        <p:spPr>
          <a:xfrm>
            <a:off x="1202475" y="6070798"/>
            <a:ext cx="469959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/>
              <a:t>Gallo et al., TAFM145 (2026) 105627 https://doi.org/10.1016/j.tafmec.2026.105627</a:t>
            </a:r>
          </a:p>
        </p:txBody>
      </p:sp>
    </p:spTree>
    <p:extLst>
      <p:ext uri="{BB962C8B-B14F-4D97-AF65-F5344CB8AC3E}">
        <p14:creationId xmlns:p14="http://schemas.microsoft.com/office/powerpoint/2010/main" val="303223684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C340-20F6-C09C-4E7A-C39063157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FE259DEB-5993-11E6-BCC4-80DA12E2FA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461DD2C4-6F77-1959-08FA-720A633DD39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it-IT" b="0" dirty="0"/>
              <a:t>J</a:t>
            </a:r>
            <a:r>
              <a:rPr lang="it-IT" b="0" baseline="-25000" dirty="0"/>
              <a:t>AFM</a:t>
            </a:r>
            <a:r>
              <a:rPr lang="it-IT" b="0" dirty="0"/>
              <a:t> </a:t>
            </a:r>
            <a:r>
              <a:rPr lang="it-IT" b="0" dirty="0" err="1"/>
              <a:t>remains</a:t>
            </a:r>
            <a:r>
              <a:rPr lang="it-IT" b="0" dirty="0"/>
              <a:t> </a:t>
            </a:r>
            <a:r>
              <a:rPr lang="it-IT" b="0" dirty="0" err="1"/>
              <a:t>nearly</a:t>
            </a:r>
            <a:r>
              <a:rPr lang="it-IT" b="0" dirty="0"/>
              <a:t> </a:t>
            </a:r>
            <a:r>
              <a:rPr lang="it-IT" b="0" dirty="0" err="1"/>
              <a:t>constant</a:t>
            </a:r>
            <a:r>
              <a:rPr lang="it-IT" b="0" dirty="0"/>
              <a:t> (~2.5 J/m²) </a:t>
            </a:r>
            <a:r>
              <a:rPr lang="it-IT" b="0" dirty="0" err="1"/>
              <a:t>across</a:t>
            </a:r>
            <a:r>
              <a:rPr lang="it-IT" b="0" dirty="0"/>
              <a:t> specimen sizes, </a:t>
            </a:r>
            <a:r>
              <a:rPr lang="it-IT" b="0" dirty="0" err="1"/>
              <a:t>confirming</a:t>
            </a:r>
            <a:r>
              <a:rPr lang="it-IT" b="0" dirty="0"/>
              <a:t> scale </a:t>
            </a:r>
            <a:r>
              <a:rPr lang="it-IT" b="0" dirty="0" err="1"/>
              <a:t>independence</a:t>
            </a:r>
            <a:r>
              <a:rPr lang="it-IT" b="0" dirty="0"/>
              <a:t> and </a:t>
            </a:r>
            <a:r>
              <a:rPr lang="it-IT" b="0" dirty="0" err="1"/>
              <a:t>atomistic</a:t>
            </a:r>
            <a:r>
              <a:rPr lang="it-IT" b="0" dirty="0"/>
              <a:t> bond-breaking control.</a:t>
            </a:r>
          </a:p>
          <a:p>
            <a:pPr marL="342900" indent="-342900">
              <a:buFont typeface="+mj-lt"/>
              <a:buAutoNum type="arabicPeriod"/>
            </a:pPr>
            <a:endParaRPr lang="it-IT" b="0" dirty="0"/>
          </a:p>
          <a:p>
            <a:pPr marL="342900" indent="-342900">
              <a:buFont typeface="+mj-lt"/>
              <a:buAutoNum type="arabicPeriod"/>
            </a:pPr>
            <a:r>
              <a:rPr lang="it-IT" b="0" dirty="0" err="1"/>
              <a:t>Δa</a:t>
            </a:r>
            <a:r>
              <a:rPr lang="it-IT" b="0" dirty="0"/>
              <a:t> </a:t>
            </a:r>
            <a:r>
              <a:rPr lang="it-IT" b="0" dirty="0" err="1"/>
              <a:t>corresponds</a:t>
            </a:r>
            <a:r>
              <a:rPr lang="it-IT" b="0" dirty="0"/>
              <a:t> to the minimum </a:t>
            </a:r>
            <a:r>
              <a:rPr lang="it-IT" b="0" dirty="0" err="1"/>
              <a:t>physical</a:t>
            </a:r>
            <a:r>
              <a:rPr lang="it-IT" b="0" dirty="0"/>
              <a:t> crack </a:t>
            </a:r>
            <a:r>
              <a:rPr lang="it-IT" b="0" dirty="0" err="1"/>
              <a:t>advance</a:t>
            </a:r>
            <a:r>
              <a:rPr lang="it-IT" b="0" dirty="0"/>
              <a:t> (~0.33 nm), </a:t>
            </a:r>
            <a:r>
              <a:rPr lang="it-IT" b="0" dirty="0" err="1"/>
              <a:t>directly</a:t>
            </a:r>
            <a:r>
              <a:rPr lang="it-IT" b="0" dirty="0"/>
              <a:t> linking the </a:t>
            </a:r>
            <a:r>
              <a:rPr lang="it-IT" b="0" dirty="0" err="1"/>
              <a:t>formulation</a:t>
            </a:r>
            <a:r>
              <a:rPr lang="it-IT" b="0" dirty="0"/>
              <a:t> to a single bond-breaking event.</a:t>
            </a:r>
          </a:p>
          <a:p>
            <a:pPr marL="342900" indent="-342900">
              <a:buFont typeface="+mj-lt"/>
              <a:buAutoNum type="arabicPeriod"/>
            </a:pPr>
            <a:endParaRPr lang="it-IT" b="0" dirty="0"/>
          </a:p>
          <a:p>
            <a:pPr marL="342900" indent="-342900">
              <a:buFont typeface="+mj-lt"/>
              <a:buAutoNum type="arabicPeriod"/>
            </a:pPr>
            <a:r>
              <a:rPr lang="it-IT" b="0" dirty="0"/>
              <a:t>The </a:t>
            </a:r>
            <a:r>
              <a:rPr lang="it-IT" b="0" dirty="0" err="1"/>
              <a:t>fracture</a:t>
            </a:r>
            <a:r>
              <a:rPr lang="it-IT" b="0" dirty="0"/>
              <a:t> </a:t>
            </a:r>
            <a:r>
              <a:rPr lang="it-IT" b="0" dirty="0" err="1"/>
              <a:t>process</a:t>
            </a:r>
            <a:r>
              <a:rPr lang="it-IT" b="0" dirty="0"/>
              <a:t> zone </a:t>
            </a:r>
            <a:r>
              <a:rPr lang="it-IT" b="0" dirty="0" err="1"/>
              <a:t>remains</a:t>
            </a:r>
            <a:r>
              <a:rPr lang="it-IT" b="0" dirty="0"/>
              <a:t> </a:t>
            </a:r>
            <a:r>
              <a:rPr lang="it-IT" b="0" dirty="0" err="1"/>
              <a:t>constant</a:t>
            </a:r>
            <a:r>
              <a:rPr lang="it-IT" b="0" dirty="0"/>
              <a:t> (</a:t>
            </a:r>
            <a:r>
              <a:rPr lang="it-IT" b="0" dirty="0" err="1"/>
              <a:t>Λf</a:t>
            </a:r>
            <a:r>
              <a:rPr lang="it-IT" b="0" dirty="0"/>
              <a:t> ≈ 0.5 nm), </a:t>
            </a:r>
            <a:r>
              <a:rPr lang="it-IT" b="0" dirty="0" err="1"/>
              <a:t>confirming</a:t>
            </a:r>
            <a:r>
              <a:rPr lang="it-IT" b="0" dirty="0"/>
              <a:t> a </a:t>
            </a:r>
            <a:r>
              <a:rPr lang="it-IT" b="0" dirty="0" err="1"/>
              <a:t>highly</a:t>
            </a:r>
            <a:r>
              <a:rPr lang="it-IT" b="0" dirty="0"/>
              <a:t> </a:t>
            </a:r>
            <a:r>
              <a:rPr lang="it-IT" b="0" dirty="0" err="1"/>
              <a:t>localized</a:t>
            </a:r>
            <a:r>
              <a:rPr lang="it-IT" b="0" dirty="0"/>
              <a:t>, </a:t>
            </a:r>
            <a:r>
              <a:rPr lang="it-IT" b="0" dirty="0" err="1"/>
              <a:t>geometry-independent</a:t>
            </a:r>
            <a:r>
              <a:rPr lang="it-IT" b="0" dirty="0"/>
              <a:t> </a:t>
            </a:r>
            <a:r>
              <a:rPr lang="it-IT" b="0" dirty="0" err="1"/>
              <a:t>fracture</a:t>
            </a:r>
            <a:r>
              <a:rPr lang="it-IT" b="0" dirty="0"/>
              <a:t> </a:t>
            </a:r>
            <a:r>
              <a:rPr lang="it-IT" b="0" dirty="0" err="1"/>
              <a:t>mechanism</a:t>
            </a:r>
            <a:r>
              <a:rPr lang="it-IT" b="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it-IT" b="0" dirty="0"/>
          </a:p>
          <a:p>
            <a:pPr marL="342900" indent="-342900">
              <a:buFont typeface="+mj-lt"/>
              <a:buAutoNum type="arabicPeriod"/>
            </a:pPr>
            <a:r>
              <a:rPr lang="it-IT" b="0" dirty="0"/>
              <a:t>Nanoscale </a:t>
            </a:r>
            <a:r>
              <a:rPr lang="it-IT" b="0" dirty="0" err="1"/>
              <a:t>deviations</a:t>
            </a:r>
            <a:r>
              <a:rPr lang="it-IT" b="0" dirty="0"/>
              <a:t> </a:t>
            </a:r>
            <a:r>
              <a:rPr lang="it-IT" b="0" dirty="0" err="1"/>
              <a:t>arise</a:t>
            </a:r>
            <a:r>
              <a:rPr lang="it-IT" b="0" dirty="0"/>
              <a:t> from the </a:t>
            </a:r>
            <a:r>
              <a:rPr lang="it-IT" b="0" dirty="0" err="1"/>
              <a:t>loss</a:t>
            </a:r>
            <a:r>
              <a:rPr lang="it-IT" b="0" dirty="0"/>
              <a:t> of scale </a:t>
            </a:r>
            <a:r>
              <a:rPr lang="it-IT" b="0" dirty="0" err="1"/>
              <a:t>separation</a:t>
            </a:r>
            <a:r>
              <a:rPr lang="it-IT" b="0" dirty="0"/>
              <a:t> </a:t>
            </a:r>
            <a:r>
              <a:rPr lang="it-IT" b="0" dirty="0" err="1"/>
              <a:t>between</a:t>
            </a:r>
            <a:r>
              <a:rPr lang="it-IT" b="0" dirty="0"/>
              <a:t> the </a:t>
            </a:r>
            <a:r>
              <a:rPr lang="it-IT" b="0" dirty="0" err="1"/>
              <a:t>fracture</a:t>
            </a:r>
            <a:r>
              <a:rPr lang="it-IT" b="0" dirty="0"/>
              <a:t> </a:t>
            </a:r>
            <a:r>
              <a:rPr lang="it-IT" b="0" dirty="0" err="1"/>
              <a:t>process</a:t>
            </a:r>
            <a:r>
              <a:rPr lang="it-IT" b="0" dirty="0"/>
              <a:t> zone and specimen </a:t>
            </a:r>
            <a:r>
              <a:rPr lang="it-IT" b="0" dirty="0" err="1"/>
              <a:t>dimensions</a:t>
            </a:r>
            <a:r>
              <a:rPr lang="it-IT" b="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it-IT" b="0" dirty="0"/>
          </a:p>
          <a:p>
            <a:pPr marL="342900" indent="-342900">
              <a:buFont typeface="+mj-lt"/>
              <a:buAutoNum type="arabicPeriod"/>
            </a:pPr>
            <a:r>
              <a:rPr lang="it-IT" b="0" dirty="0"/>
              <a:t>The finite-</a:t>
            </a:r>
            <a:r>
              <a:rPr lang="it-IT" b="0" dirty="0" err="1"/>
              <a:t>difference</a:t>
            </a:r>
            <a:r>
              <a:rPr lang="it-IT" b="0" dirty="0"/>
              <a:t> </a:t>
            </a:r>
            <a:r>
              <a:rPr lang="it-IT" b="0" dirty="0" err="1"/>
              <a:t>approach</a:t>
            </a:r>
            <a:r>
              <a:rPr lang="it-IT" b="0" dirty="0"/>
              <a:t> </a:t>
            </a:r>
            <a:r>
              <a:rPr lang="it-IT" b="0" dirty="0" err="1"/>
              <a:t>is</a:t>
            </a:r>
            <a:r>
              <a:rPr lang="it-IT" b="0" dirty="0"/>
              <a:t> </a:t>
            </a:r>
            <a:r>
              <a:rPr lang="it-IT" b="0" dirty="0" err="1"/>
              <a:t>simple</a:t>
            </a:r>
            <a:r>
              <a:rPr lang="it-IT" b="0" dirty="0"/>
              <a:t>, </a:t>
            </a:r>
            <a:r>
              <a:rPr lang="it-IT" b="0" dirty="0" err="1"/>
              <a:t>physically</a:t>
            </a:r>
            <a:r>
              <a:rPr lang="it-IT" b="0" dirty="0"/>
              <a:t> </a:t>
            </a:r>
            <a:r>
              <a:rPr lang="it-IT" b="0" dirty="0" err="1"/>
              <a:t>transparent</a:t>
            </a:r>
            <a:r>
              <a:rPr lang="it-IT" b="0" dirty="0"/>
              <a:t>, and </a:t>
            </a:r>
            <a:r>
              <a:rPr lang="it-IT" b="0" dirty="0" err="1"/>
              <a:t>computationally</a:t>
            </a:r>
            <a:r>
              <a:rPr lang="it-IT" b="0" dirty="0"/>
              <a:t> </a:t>
            </a:r>
            <a:r>
              <a:rPr lang="it-IT" b="0" dirty="0" err="1"/>
              <a:t>efficient</a:t>
            </a:r>
            <a:r>
              <a:rPr lang="it-IT" b="0" dirty="0"/>
              <a:t>, </a:t>
            </a:r>
            <a:r>
              <a:rPr lang="it-IT" b="0" dirty="0" err="1"/>
              <a:t>while</a:t>
            </a:r>
            <a:r>
              <a:rPr lang="it-IT" b="0" dirty="0"/>
              <a:t> </a:t>
            </a:r>
            <a:r>
              <a:rPr lang="it-IT" b="0" dirty="0" err="1"/>
              <a:t>retaining</a:t>
            </a:r>
            <a:r>
              <a:rPr lang="it-IT" b="0" dirty="0"/>
              <a:t> a </a:t>
            </a:r>
            <a:r>
              <a:rPr lang="it-IT" b="0" dirty="0" err="1"/>
              <a:t>direct</a:t>
            </a:r>
            <a:r>
              <a:rPr lang="it-IT" b="0" dirty="0"/>
              <a:t> link to </a:t>
            </a:r>
            <a:r>
              <a:rPr lang="it-IT" b="0" dirty="0" err="1"/>
              <a:t>atomic</a:t>
            </a:r>
            <a:r>
              <a:rPr lang="it-IT" b="0" dirty="0"/>
              <a:t> bond breaking.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BEC540A-277D-DC62-D0AA-E30016FED54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310BABAE-A805-EB49-A8F5-14EAC7322B53}" type="datetime1">
              <a:rPr lang="it-IT" smtClean="0"/>
              <a:t>31/08/2026</a:t>
            </a:fld>
            <a:endParaRPr lang="fi-FI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EA744AB-4B32-D9A1-A3A5-8324B95AEC6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1C07628F-9402-FB47-93B5-FC3C3BFEEBE0}" type="slidenum">
              <a:rPr lang="fi-FI" smtClean="0"/>
              <a:pPr>
                <a:defRPr/>
              </a:pPr>
              <a:t>14</a:t>
            </a:fld>
            <a:endParaRPr lang="fi-FI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9F353F1-14C3-2046-BFA2-6830B562D707}"/>
              </a:ext>
            </a:extLst>
          </p:cNvPr>
          <p:cNvSpPr txBox="1"/>
          <p:nvPr/>
        </p:nvSpPr>
        <p:spPr>
          <a:xfrm>
            <a:off x="1202475" y="6070798"/>
            <a:ext cx="469959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/>
              <a:t>Gallo et al., TAFM145 (2026) 105627 https://doi.org/10.1016/j.tafmec.2026.105627</a:t>
            </a:r>
          </a:p>
        </p:txBody>
      </p:sp>
    </p:spTree>
    <p:extLst>
      <p:ext uri="{BB962C8B-B14F-4D97-AF65-F5344CB8AC3E}">
        <p14:creationId xmlns:p14="http://schemas.microsoft.com/office/powerpoint/2010/main" val="339081805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24DC7E-B20B-CF41-192D-440BB0CD2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5FCAE2E7-3CA3-A1D5-6592-44CDF81182BA}"/>
              </a:ext>
            </a:extLst>
          </p:cNvPr>
          <p:cNvSpPr/>
          <p:nvPr/>
        </p:nvSpPr>
        <p:spPr>
          <a:xfrm rot="19617498">
            <a:off x="-202309" y="32461"/>
            <a:ext cx="11426697" cy="8967407"/>
          </a:xfrm>
          <a:prstGeom prst="rect">
            <a:avLst/>
          </a:prstGeom>
          <a:solidFill>
            <a:srgbClr val="CE0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A23C2F-0338-87CB-172E-5B2DCCC05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452" y="2748965"/>
            <a:ext cx="7975385" cy="1360070"/>
          </a:xfrm>
        </p:spPr>
        <p:txBody>
          <a:bodyPr>
            <a:noAutofit/>
          </a:bodyPr>
          <a:lstStyle/>
          <a:p>
            <a:pPr>
              <a:spcBef>
                <a:spcPts val="1600"/>
              </a:spcBef>
            </a:pP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br>
              <a:rPr lang="en-GB" sz="2400" noProof="0" dirty="0"/>
            </a:br>
            <a:r>
              <a:rPr lang="en-US" sz="2400" dirty="0"/>
              <a:t>A finite atomistic J-integral and the limits of continuum fracture</a:t>
            </a:r>
            <a:br>
              <a:rPr lang="en-US" sz="2400" dirty="0"/>
            </a:br>
            <a:r>
              <a:rPr lang="en-US" sz="2400" dirty="0"/>
              <a:t>mechanics</a:t>
            </a:r>
            <a:br>
              <a:rPr lang="en-GB" sz="2400" dirty="0"/>
            </a:br>
            <a:br>
              <a:rPr lang="en-GB" sz="2400" dirty="0"/>
            </a:br>
            <a:br>
              <a:rPr lang="en-GB" sz="2400" noProof="0" dirty="0"/>
            </a:br>
            <a:endParaRPr lang="en-GB" sz="2400" noProof="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FC66500-8C28-DBCC-D632-E225C83F0427}"/>
              </a:ext>
            </a:extLst>
          </p:cNvPr>
          <p:cNvSpPr txBox="1"/>
          <p:nvPr/>
        </p:nvSpPr>
        <p:spPr>
          <a:xfrm>
            <a:off x="974452" y="3895391"/>
            <a:ext cx="776560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b="1" u="sng" dirty="0">
                <a:solidFill>
                  <a:schemeClr val="bg1"/>
                </a:solidFill>
              </a:rPr>
              <a:t>Pasquale Gallo</a:t>
            </a:r>
            <a:endParaRPr lang="en-GB" sz="1600" dirty="0">
              <a:solidFill>
                <a:schemeClr val="bg1"/>
              </a:solidFill>
            </a:endParaRPr>
          </a:p>
          <a:p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8300737-60B5-CBB2-8490-7FE8C14D8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16" y="130146"/>
            <a:ext cx="1583356" cy="149021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D4E4A22-1438-9DD6-F373-544CFC753335}"/>
              </a:ext>
            </a:extLst>
          </p:cNvPr>
          <p:cNvSpPr txBox="1"/>
          <p:nvPr/>
        </p:nvSpPr>
        <p:spPr>
          <a:xfrm>
            <a:off x="1202475" y="6070798"/>
            <a:ext cx="469959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Gallo et al., TAFM145 (2026) 105627 https://doi.org/10.1016/j.tafmec.2026.105627</a:t>
            </a:r>
          </a:p>
        </p:txBody>
      </p:sp>
    </p:spTree>
    <p:extLst>
      <p:ext uri="{BB962C8B-B14F-4D97-AF65-F5344CB8AC3E}">
        <p14:creationId xmlns:p14="http://schemas.microsoft.com/office/powerpoint/2010/main" val="99059657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ENG_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b="1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32355</TotalTime>
  <Words>635</Words>
  <Application>Microsoft Office PowerPoint</Application>
  <PresentationFormat>Presentazione su schermo (4:3)</PresentationFormat>
  <Paragraphs>116</Paragraphs>
  <Slides>15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Arial</vt:lpstr>
      <vt:lpstr>Calibri</vt:lpstr>
      <vt:lpstr>Courier New</vt:lpstr>
      <vt:lpstr>Georgia</vt:lpstr>
      <vt:lpstr>Lucida Grande</vt:lpstr>
      <vt:lpstr>ENG_EN</vt:lpstr>
      <vt:lpstr>      A finite atomistic J-integral and the limits of continuum fracture mechanics   </vt:lpstr>
      <vt:lpstr>     Motivations </vt:lpstr>
      <vt:lpstr>Motivations</vt:lpstr>
      <vt:lpstr>Motivations</vt:lpstr>
      <vt:lpstr>     Methods </vt:lpstr>
      <vt:lpstr>Methods</vt:lpstr>
      <vt:lpstr>Methods</vt:lpstr>
      <vt:lpstr>Methods</vt:lpstr>
      <vt:lpstr>Methods</vt:lpstr>
      <vt:lpstr>     Results and Discussion </vt:lpstr>
      <vt:lpstr>Results and Discussion</vt:lpstr>
      <vt:lpstr>Results and Discussion</vt:lpstr>
      <vt:lpstr>Results and Discussion</vt:lpstr>
      <vt:lpstr>Conclusions</vt:lpstr>
      <vt:lpstr>      A finite atomistic J-integral and the limits of continuum fracture mechanics   </vt:lpstr>
    </vt:vector>
  </TitlesOfParts>
  <Company>Aalto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Ohjelma</dc:title>
  <dc:creator>Kyttä Marketta</dc:creator>
  <cp:lastModifiedBy>Gallo, Pasquale</cp:lastModifiedBy>
  <cp:revision>2085</cp:revision>
  <cp:lastPrinted>2026-08-31T20:38:13Z</cp:lastPrinted>
  <dcterms:created xsi:type="dcterms:W3CDTF">2013-11-28T11:08:31Z</dcterms:created>
  <dcterms:modified xsi:type="dcterms:W3CDTF">2026-08-31T20:38:38Z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98db05b-8d0f-4671-968e-683e694bb3b1_Enabled">
    <vt:lpwstr>true</vt:lpwstr>
  </property>
  <property fmtid="{D5CDD505-2E9C-101B-9397-08002B2CF9AE}" pid="3" name="MSIP_Label_d98db05b-8d0f-4671-968e-683e694bb3b1_SetDate">
    <vt:lpwstr>2023-11-06T09:55:48Z</vt:lpwstr>
  </property>
  <property fmtid="{D5CDD505-2E9C-101B-9397-08002B2CF9AE}" pid="4" name="MSIP_Label_d98db05b-8d0f-4671-968e-683e694bb3b1_Method">
    <vt:lpwstr>Standard</vt:lpwstr>
  </property>
  <property fmtid="{D5CDD505-2E9C-101B-9397-08002B2CF9AE}" pid="5" name="MSIP_Label_d98db05b-8d0f-4671-968e-683e694bb3b1_Name">
    <vt:lpwstr>d98db05b-8d0f-4671-968e-683e694bb3b1</vt:lpwstr>
  </property>
  <property fmtid="{D5CDD505-2E9C-101B-9397-08002B2CF9AE}" pid="6" name="MSIP_Label_d98db05b-8d0f-4671-968e-683e694bb3b1_SiteId">
    <vt:lpwstr>a4f1aa99-bd23-4521-a3c0-1d07bdce1616</vt:lpwstr>
  </property>
  <property fmtid="{D5CDD505-2E9C-101B-9397-08002B2CF9AE}" pid="7" name="MSIP_Label_d98db05b-8d0f-4671-968e-683e694bb3b1_ActionId">
    <vt:lpwstr>05e68de2-2334-4298-aed4-b74b10714787</vt:lpwstr>
  </property>
  <property fmtid="{D5CDD505-2E9C-101B-9397-08002B2CF9AE}" pid="8" name="MSIP_Label_d98db05b-8d0f-4671-968e-683e694bb3b1_ContentBits">
    <vt:lpwstr>0</vt:lpwstr>
  </property>
</Properties>
</file>