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85" r:id="rId3"/>
    <p:sldId id="384" r:id="rId4"/>
    <p:sldId id="376" r:id="rId5"/>
    <p:sldId id="378" r:id="rId6"/>
    <p:sldId id="379" r:id="rId7"/>
    <p:sldId id="380" r:id="rId8"/>
    <p:sldId id="382" r:id="rId9"/>
    <p:sldId id="381" r:id="rId10"/>
    <p:sldId id="383" r:id="rId11"/>
    <p:sldId id="386" r:id="rId12"/>
    <p:sldId id="387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323F"/>
    <a:srgbClr val="CD0001"/>
    <a:srgbClr val="FF3D01"/>
    <a:srgbClr val="FF74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45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424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6030E-E6A6-4E46-A9B2-627BD01FF2A0}" type="datetimeFigureOut">
              <a:rPr lang="it-IT" smtClean="0"/>
              <a:t>03/09/26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1F4EF-1E27-46A9-8EEE-7BE6F71B11D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7757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3BD4-015F-4D13-ADBC-ED10F1691ABD}" type="datetime1">
              <a:rPr lang="it-IT" smtClean="0"/>
              <a:t>03/09/26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1510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6323F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E06B214-C8AC-42EC-927E-9025A751B483}" type="datetime1">
              <a:rPr lang="it-IT" smtClean="0"/>
              <a:t>03/09/26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AIAS2025 | 3-6 Settembre | Firenze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BD8A035-84A9-4BD7-ABC5-06E7CF798650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133" y="487362"/>
            <a:ext cx="1608667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7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solidFill>
          <a:srgbClr val="7632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F8E881-2BFA-4F9A-ACE0-F08E4686AA69}" type="datetime1">
              <a:rPr lang="it-IT" smtClean="0"/>
              <a:t>03/09/26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AIAS2025 | 3-6 Settembre | Firenze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D8A035-84A9-4BD7-ABC5-06E7CF798650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512762"/>
            <a:ext cx="2070314" cy="62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47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6323F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E8EF9BE-C27F-4B28-9FEE-89F0581CFE22}" type="datetime1">
              <a:rPr lang="it-IT" smtClean="0"/>
              <a:t>03/09/26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AIAS2025 | 3-6 Settembre | Firenze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BD8A035-84A9-4BD7-ABC5-06E7CF798650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133" y="487362"/>
            <a:ext cx="1608667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63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BE23-741C-4789-A370-E44D8DEBF196}" type="datetime1">
              <a:rPr lang="it-IT" smtClean="0"/>
              <a:t>03/09/26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6663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82AA-2FA6-4F85-8EEC-739883023554}" type="datetime1">
              <a:rPr lang="it-IT" smtClean="0"/>
              <a:t>03/09/26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1402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FFE-9CA1-4DF7-97C6-2F6D2CC5EF8A}" type="datetime1">
              <a:rPr lang="it-IT" smtClean="0"/>
              <a:t>03/09/26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081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2BB9-69D5-4BB2-91A9-60E7DE3F0948}" type="datetime1">
              <a:rPr lang="it-IT" smtClean="0"/>
              <a:t>03/09/26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6901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A040B-E189-412C-BA2C-ABAC92C12637}" type="datetime1">
              <a:rPr lang="it-IT" smtClean="0"/>
              <a:t>03/09/26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626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DA75-F670-48BD-94E4-9FA8F4525570}" type="datetime1">
              <a:rPr lang="it-IT" smtClean="0"/>
              <a:t>03/09/26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7447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CF80-022D-4967-9236-95F71AAEE273}" type="datetime1">
              <a:rPr lang="it-IT" smtClean="0"/>
              <a:t>03/09/26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857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U _ Aper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5988862-B47E-48D4-9426-E775261B7C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11070" cy="6858000"/>
          </a:xfrm>
          <a:prstGeom prst="rect">
            <a:avLst/>
          </a:prstGeom>
        </p:spPr>
      </p:pic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5BB8A5A3-9EC2-4C88-8FAC-05F96F00D7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2817" y="888227"/>
            <a:ext cx="5040000" cy="3024000"/>
          </a:xfrm>
          <a:prstGeom prst="rect">
            <a:avLst/>
          </a:prstGeom>
        </p:spPr>
        <p:txBody>
          <a:bodyPr anchor="b" anchorCtr="0"/>
          <a:lstStyle>
            <a:lvl1pPr marL="0" indent="0">
              <a:buFontTx/>
              <a:buNone/>
              <a:defRPr sz="4800">
                <a:solidFill>
                  <a:schemeClr val="bg1"/>
                </a:solidFill>
                <a:latin typeface="+mj-lt"/>
              </a:defRPr>
            </a:lvl1pPr>
            <a:lvl2pPr>
              <a:defRPr sz="4800">
                <a:latin typeface="+mj-lt"/>
              </a:defRPr>
            </a:lvl2pPr>
            <a:lvl3pPr>
              <a:defRPr sz="4800">
                <a:latin typeface="+mj-lt"/>
              </a:defRPr>
            </a:lvl3pPr>
            <a:lvl4pPr>
              <a:defRPr sz="4800">
                <a:latin typeface="+mj-lt"/>
              </a:defRPr>
            </a:lvl4pPr>
            <a:lvl5pPr>
              <a:defRPr sz="48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egnaposto testo 9">
            <a:extLst>
              <a:ext uri="{FF2B5EF4-FFF2-40B4-BE49-F238E27FC236}">
                <a16:creationId xmlns:a16="http://schemas.microsoft.com/office/drawing/2014/main" id="{95F7323E-8285-4667-83C4-2BED21A60E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02413" y="4249738"/>
            <a:ext cx="5040312" cy="1008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74D333E-889A-5356-973C-8E0047EBED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68297" y="5373339"/>
            <a:ext cx="2166253" cy="1026119"/>
          </a:xfrm>
          <a:prstGeom prst="rect">
            <a:avLst/>
          </a:prstGeom>
        </p:spPr>
      </p:pic>
      <p:pic>
        <p:nvPicPr>
          <p:cNvPr id="2" name="Immagine 1" descr="Immagine che contiene testo&#10;&#10;Descrizione generata automaticamente">
            <a:extLst>
              <a:ext uri="{FF2B5EF4-FFF2-40B4-BE49-F238E27FC236}">
                <a16:creationId xmlns:a16="http://schemas.microsoft.com/office/drawing/2014/main" id="{73C78D36-FCF3-53E8-03A8-3D6A8FFEA8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5731" y="5420788"/>
            <a:ext cx="2154477" cy="94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527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itolo 1">
            <a:extLst>
              <a:ext uri="{FF2B5EF4-FFF2-40B4-BE49-F238E27FC236}">
                <a16:creationId xmlns:a16="http://schemas.microsoft.com/office/drawing/2014/main" id="{CBAC65A3-B6FC-44F3-B14D-3891FC4F6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0" y="180000"/>
            <a:ext cx="113400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009D6241-3665-4979-BBA2-EB31227266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14608" y="6362246"/>
            <a:ext cx="8421867" cy="236542"/>
          </a:xfrm>
        </p:spPr>
        <p:txBody>
          <a:bodyPr/>
          <a:lstStyle>
            <a:lvl1pPr algn="r">
              <a:defRPr sz="1050">
                <a:solidFill>
                  <a:schemeClr val="bg1"/>
                </a:solidFill>
                <a:latin typeface="+mj-lt"/>
              </a:defRPr>
            </a:lvl1pPr>
            <a:lvl2pPr algn="r">
              <a:defRPr sz="900">
                <a:solidFill>
                  <a:schemeClr val="accent2"/>
                </a:solidFill>
                <a:latin typeface="+mn-lt"/>
              </a:defRPr>
            </a:lvl2pPr>
            <a:lvl3pPr algn="r">
              <a:defRPr sz="900">
                <a:solidFill>
                  <a:schemeClr val="accent2"/>
                </a:solidFill>
                <a:latin typeface="+mn-lt"/>
              </a:defRPr>
            </a:lvl3pPr>
            <a:lvl4pPr algn="r">
              <a:defRPr sz="900">
                <a:solidFill>
                  <a:schemeClr val="accent2"/>
                </a:solidFill>
                <a:latin typeface="+mn-lt"/>
              </a:defRPr>
            </a:lvl4pPr>
            <a:lvl5pPr algn="r">
              <a:defRPr sz="9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it-IT" dirty="0"/>
              <a:t>AIAS conference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1CEC2A6-B09F-4EFE-9E67-6543D4C1B72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9474" y="6609589"/>
            <a:ext cx="8451065" cy="215816"/>
          </a:xfrm>
        </p:spPr>
        <p:txBody>
          <a:bodyPr/>
          <a:lstStyle>
            <a:lvl1pPr algn="r">
              <a:defRPr sz="800" spc="3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Milano2-4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31468400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906933" cy="727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185333"/>
            <a:ext cx="10515600" cy="4991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678C3-7E30-44F3-ABC9-D82FFA1AAE48}" type="datetime1">
              <a:rPr lang="it-IT" smtClean="0"/>
              <a:t>03/09/26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AIAS2025 | 3-6 Settembre | Firenze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8A035-84A9-4BD7-ABC5-06E7CF798650}" type="slidenum">
              <a:rPr lang="it-IT" smtClean="0"/>
              <a:t>‹#›</a:t>
            </a:fld>
            <a:endParaRPr lang="it-IT"/>
          </a:p>
        </p:txBody>
      </p:sp>
      <p:cxnSp>
        <p:nvCxnSpPr>
          <p:cNvPr id="8" name="Connettore 1 7"/>
          <p:cNvCxnSpPr/>
          <p:nvPr userDrawn="1"/>
        </p:nvCxnSpPr>
        <p:spPr>
          <a:xfrm>
            <a:off x="838200" y="1134531"/>
            <a:ext cx="10515600" cy="0"/>
          </a:xfrm>
          <a:prstGeom prst="line">
            <a:avLst/>
          </a:prstGeom>
          <a:ln w="19050">
            <a:solidFill>
              <a:srgbClr val="7632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 userDrawn="1"/>
        </p:nvCxnSpPr>
        <p:spPr>
          <a:xfrm>
            <a:off x="838200" y="6270100"/>
            <a:ext cx="10515600" cy="0"/>
          </a:xfrm>
          <a:prstGeom prst="line">
            <a:avLst/>
          </a:prstGeom>
          <a:ln w="19050">
            <a:solidFill>
              <a:srgbClr val="7632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074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4000" dirty="0">
                <a:latin typeface="Poppins SemiBold"/>
                <a:ea typeface="Poppins SemiBold"/>
                <a:cs typeface="Poppins SemiBold"/>
                <a:sym typeface="Poppins SemiBold"/>
              </a:rPr>
              <a:t>Effect of Stator Cooling Channel Position on Thermal Performance of Oil-Cooled Motor</a:t>
            </a:r>
            <a:endParaRPr lang="en-US" sz="4000" dirty="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Chengyang</a:t>
            </a:r>
            <a:r>
              <a:rPr lang="it-IT" dirty="0"/>
              <a:t> </a:t>
            </a:r>
            <a:r>
              <a:rPr lang="it-IT" dirty="0" err="1"/>
              <a:t>Ye</a:t>
            </a:r>
            <a:r>
              <a:rPr lang="it-IT" dirty="0"/>
              <a:t>, Andrea Tonoli*, Enrico Cesare </a:t>
            </a:r>
            <a:r>
              <a:rPr lang="it-IT" dirty="0" err="1"/>
              <a:t>Zenerino</a:t>
            </a:r>
            <a:endParaRPr lang="it-IT" dirty="0"/>
          </a:p>
          <a:p>
            <a:r>
              <a:rPr lang="it-IT" sz="1800" dirty="0"/>
              <a:t>Politecnico di Torino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2583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BA74B-48F2-8ED8-60E0-C9BC5ED21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M</a:t>
            </a:r>
            <a:r>
              <a:rPr lang="en-IT" dirty="0"/>
              <a:t>otivations and objectives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7F46BF-EE1A-12B0-B960-CDB5547EAD02}"/>
              </a:ext>
            </a:extLst>
          </p:cNvPr>
          <p:cNvSpPr txBox="1"/>
          <p:nvPr/>
        </p:nvSpPr>
        <p:spPr>
          <a:xfrm>
            <a:off x="646771" y="1505563"/>
            <a:ext cx="10972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b="1" dirty="0"/>
              <a:t>Motivation</a:t>
            </a:r>
          </a:p>
          <a:p>
            <a:r>
              <a:rPr lang="en-IT" dirty="0"/>
              <a:t>Cooling is </a:t>
            </a:r>
            <a:r>
              <a:rPr lang="en-US" dirty="0"/>
              <a:t>a </a:t>
            </a:r>
            <a:r>
              <a:rPr lang="en-IT" dirty="0"/>
              <a:t>key issue in electric traction motors to improve the power density and efficiency</a:t>
            </a:r>
          </a:p>
          <a:p>
            <a:r>
              <a:rPr lang="en-IT" dirty="0"/>
              <a:t>Main cooling types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</a:t>
            </a:r>
            <a:r>
              <a:rPr lang="en-IT" dirty="0"/>
              <a:t>ater jacket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</a:t>
            </a:r>
            <a:r>
              <a:rPr lang="en-IT" dirty="0"/>
              <a:t>irect cooling by means of</a:t>
            </a:r>
          </a:p>
          <a:p>
            <a:r>
              <a:rPr lang="en-GB" dirty="0"/>
              <a:t>                -S</a:t>
            </a:r>
            <a:r>
              <a:rPr lang="en-IT" dirty="0"/>
              <a:t>pray cooling of end windings</a:t>
            </a:r>
          </a:p>
          <a:p>
            <a:r>
              <a:rPr lang="en-GB" dirty="0"/>
              <a:t>                -L</a:t>
            </a:r>
            <a:r>
              <a:rPr lang="en-IT" dirty="0"/>
              <a:t>iquid cooling of end windings</a:t>
            </a:r>
          </a:p>
          <a:p>
            <a:r>
              <a:rPr lang="en-GB" dirty="0"/>
              <a:t>                -L</a:t>
            </a:r>
            <a:r>
              <a:rPr lang="en-IT" dirty="0"/>
              <a:t>iquid cooling of end windings and slots (most efficient)</a:t>
            </a:r>
          </a:p>
          <a:p>
            <a:endParaRPr lang="en-IT" dirty="0"/>
          </a:p>
          <a:p>
            <a:r>
              <a:rPr lang="en-IT" dirty="0"/>
              <a:t>Considering slot liquid cooling</a:t>
            </a:r>
            <a:r>
              <a:rPr lang="en-US" dirty="0"/>
              <a:t>,</a:t>
            </a:r>
            <a:r>
              <a:rPr lang="en-IT" dirty="0"/>
              <a:t> the best </a:t>
            </a:r>
            <a:r>
              <a:rPr lang="en-IT" b="1" dirty="0"/>
              <a:t>position of the cooling channel </a:t>
            </a:r>
            <a:r>
              <a:rPr lang="en-IT" dirty="0"/>
              <a:t>is not investigated yet especially in case of hairpin windings with high filling factors.</a:t>
            </a:r>
          </a:p>
          <a:p>
            <a:endParaRPr lang="en-IT" dirty="0"/>
          </a:p>
          <a:p>
            <a:r>
              <a:rPr lang="en-IT" b="1" dirty="0"/>
              <a:t>Objective</a:t>
            </a:r>
          </a:p>
          <a:p>
            <a:r>
              <a:rPr lang="en-GB" dirty="0"/>
              <a:t>I</a:t>
            </a:r>
            <a:r>
              <a:rPr lang="en-IT" dirty="0"/>
              <a:t>nvestigate the cooling </a:t>
            </a:r>
            <a:r>
              <a:rPr lang="en-US" dirty="0"/>
              <a:t>performance</a:t>
            </a:r>
            <a:r>
              <a:rPr lang="en-IT" dirty="0"/>
              <a:t> of different radial positions of the cooling channel in stator cooling systems with hairpin windings.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88116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5F931-F4EF-096D-158F-F2562871C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BFA3A-59E9-895B-3B37-A7716AC9B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Study case: EESM motor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DFD2FF-7FB7-A448-1A33-E396C5603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067" y="1618702"/>
            <a:ext cx="4376722" cy="3951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0D6FFE-2CDA-4B7D-0A94-1DAF5F67437F}"/>
              </a:ext>
            </a:extLst>
          </p:cNvPr>
          <p:cNvSpPr txBox="1"/>
          <p:nvPr/>
        </p:nvSpPr>
        <p:spPr>
          <a:xfrm>
            <a:off x="6096000" y="2641243"/>
            <a:ext cx="396615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Main characteristics</a:t>
            </a:r>
            <a:r>
              <a:rPr lang="en-US" altLang="zh-CN" dirty="0"/>
              <a:t>:</a:t>
            </a:r>
          </a:p>
          <a:p>
            <a:r>
              <a:rPr lang="en-US" altLang="zh-CN" dirty="0"/>
              <a:t>Stator Outer Diameter: 175.14 mm</a:t>
            </a:r>
          </a:p>
          <a:p>
            <a:r>
              <a:rPr lang="en-US" dirty="0"/>
              <a:t>Stator inner Diameter: 116.62 mm</a:t>
            </a:r>
          </a:p>
          <a:p>
            <a:r>
              <a:rPr lang="en-US" dirty="0"/>
              <a:t>Motor length: 105 mm</a:t>
            </a:r>
          </a:p>
          <a:p>
            <a:r>
              <a:rPr lang="en-US" dirty="0"/>
              <a:t>Slot number : 48</a:t>
            </a:r>
          </a:p>
          <a:p>
            <a:r>
              <a:rPr lang="en-US" dirty="0"/>
              <a:t>Oil flow rate: 10 L/min</a:t>
            </a:r>
          </a:p>
          <a:p>
            <a:r>
              <a:rPr lang="en-US" dirty="0"/>
              <a:t>The winding is a hairpin.</a:t>
            </a:r>
          </a:p>
          <a:p>
            <a:r>
              <a:rPr lang="en-US" dirty="0"/>
              <a:t>Peak power: 36 kW</a:t>
            </a:r>
          </a:p>
          <a:p>
            <a:r>
              <a:rPr lang="en-US" dirty="0"/>
              <a:t>Peak torque: 80 Nm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02FABD-6373-F4CD-EB10-CA771352673F}"/>
              </a:ext>
            </a:extLst>
          </p:cNvPr>
          <p:cNvSpPr txBox="1"/>
          <p:nvPr/>
        </p:nvSpPr>
        <p:spPr>
          <a:xfrm>
            <a:off x="6096000" y="1400303"/>
            <a:ext cx="49664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b="1" dirty="0"/>
              <a:t>Application:</a:t>
            </a:r>
          </a:p>
          <a:p>
            <a:r>
              <a:rPr lang="en-IT" dirty="0"/>
              <a:t>Electrically excited synchronous motor for automotive traction. </a:t>
            </a:r>
          </a:p>
        </p:txBody>
      </p:sp>
    </p:spTree>
    <p:extLst>
      <p:ext uri="{BB962C8B-B14F-4D97-AF65-F5344CB8AC3E}">
        <p14:creationId xmlns:p14="http://schemas.microsoft.com/office/powerpoint/2010/main" val="526841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5F6C3-B73F-5B66-6D47-71F58303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Stator cooling strategies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6E4B61-AF9D-7D70-4F44-F20570C0BC21}"/>
              </a:ext>
            </a:extLst>
          </p:cNvPr>
          <p:cNvGrpSpPr/>
          <p:nvPr/>
        </p:nvGrpSpPr>
        <p:grpSpPr>
          <a:xfrm>
            <a:off x="1037967" y="1408666"/>
            <a:ext cx="10900437" cy="4787537"/>
            <a:chOff x="264115" y="951505"/>
            <a:chExt cx="11674290" cy="540534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9E7A454-196B-77EA-FEBD-5951DE128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2812" y="2632850"/>
              <a:ext cx="1086596" cy="327789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9B4BFAA-E616-5A92-E460-7469CE180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1652" y="2597876"/>
              <a:ext cx="1052755" cy="3277897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4D8527-433E-93FB-79A1-1D8B173F4A58}"/>
                </a:ext>
              </a:extLst>
            </p:cNvPr>
            <p:cNvSpPr/>
            <p:nvPr/>
          </p:nvSpPr>
          <p:spPr>
            <a:xfrm>
              <a:off x="7814357" y="5615471"/>
              <a:ext cx="415255" cy="203082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0764746-D817-7707-E6AC-DC076593939B}"/>
                </a:ext>
              </a:extLst>
            </p:cNvPr>
            <p:cNvGrpSpPr/>
            <p:nvPr/>
          </p:nvGrpSpPr>
          <p:grpSpPr>
            <a:xfrm>
              <a:off x="865221" y="2621126"/>
              <a:ext cx="1045335" cy="3716312"/>
              <a:chOff x="6030819" y="2013383"/>
              <a:chExt cx="1115903" cy="3860010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1AD9AB8-BBFB-DF1B-49D2-06CE1C6AF9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0819" y="2013383"/>
                <a:ext cx="1115903" cy="3429000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DA3BF67-B6D3-3455-7468-E7C57289B280}"/>
                  </a:ext>
                </a:extLst>
              </p:cNvPr>
              <p:cNvSpPr txBox="1"/>
              <p:nvPr/>
            </p:nvSpPr>
            <p:spPr>
              <a:xfrm>
                <a:off x="6367126" y="5393877"/>
                <a:ext cx="568467" cy="479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a)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EB7FC8-85C5-CB26-2561-51617A215EF8}"/>
                </a:ext>
              </a:extLst>
            </p:cNvPr>
            <p:cNvSpPr txBox="1"/>
            <p:nvPr/>
          </p:nvSpPr>
          <p:spPr>
            <a:xfrm>
              <a:off x="4271735" y="5889780"/>
              <a:ext cx="5325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b</a:t>
              </a:r>
              <a:r>
                <a:rPr lang="en-US" sz="2400" dirty="0"/>
                <a:t>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3B9C18-8435-D79C-AAF7-BFB41085C32E}"/>
                </a:ext>
              </a:extLst>
            </p:cNvPr>
            <p:cNvSpPr txBox="1"/>
            <p:nvPr/>
          </p:nvSpPr>
          <p:spPr>
            <a:xfrm>
              <a:off x="7772189" y="5895180"/>
              <a:ext cx="5116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c</a:t>
              </a:r>
              <a:r>
                <a:rPr lang="en-US" sz="2400" dirty="0"/>
                <a:t>)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EB68C58-4EB7-80CF-04FD-6CB6BC4009D2}"/>
                </a:ext>
              </a:extLst>
            </p:cNvPr>
            <p:cNvGrpSpPr/>
            <p:nvPr/>
          </p:nvGrpSpPr>
          <p:grpSpPr>
            <a:xfrm>
              <a:off x="264115" y="951505"/>
              <a:ext cx="8809718" cy="1435589"/>
              <a:chOff x="-778892" y="1400006"/>
              <a:chExt cx="10909243" cy="2163526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017E4818-EE83-B6B5-4712-EFCF5C3DDF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10049" r="1227"/>
              <a:stretch>
                <a:fillRect/>
              </a:stretch>
            </p:blipFill>
            <p:spPr>
              <a:xfrm>
                <a:off x="649169" y="1400006"/>
                <a:ext cx="9481182" cy="2163526"/>
              </a:xfrm>
              <a:prstGeom prst="rect">
                <a:avLst/>
              </a:prstGeom>
            </p:spPr>
          </p:pic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57B88CB8-BCA9-78B0-4641-DA379916E0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92274" y="2063716"/>
                <a:ext cx="738077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2867F6A-CC49-076A-4A7C-951C8D7A62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92274" y="2319718"/>
                <a:ext cx="738077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FE622DB0-E29B-AD77-94D7-B81249BBCD1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92274" y="2584729"/>
                <a:ext cx="738077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086445EC-FB54-0945-5A83-076A3E724C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92274" y="2908297"/>
                <a:ext cx="738077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06BCB115-7EC5-1C3C-5F81-3556F90810A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5399" y="2079186"/>
                <a:ext cx="738077" cy="0"/>
              </a:xfrm>
              <a:prstGeom prst="straightConnector1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76C20717-C616-B0C0-FACD-161D2E850E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5399" y="2370768"/>
                <a:ext cx="738077" cy="0"/>
              </a:xfrm>
              <a:prstGeom prst="straightConnector1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DFCBA4E1-5C5C-AA70-653C-2C1827D8FA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5399" y="2640283"/>
                <a:ext cx="738077" cy="0"/>
              </a:xfrm>
              <a:prstGeom prst="straightConnector1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BEAF784A-CAFD-1FEC-9A27-D2933C8A53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5399" y="2908297"/>
                <a:ext cx="738077" cy="0"/>
              </a:xfrm>
              <a:prstGeom prst="straightConnector1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22BF2631-6204-025F-E846-FB452681AFC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563928" y="2317170"/>
                <a:ext cx="5805840" cy="2548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47334BD-EA70-125D-7593-D2E077313A50}"/>
                  </a:ext>
                </a:extLst>
              </p:cNvPr>
              <p:cNvSpPr txBox="1"/>
              <p:nvPr/>
            </p:nvSpPr>
            <p:spPr>
              <a:xfrm>
                <a:off x="4821745" y="1678625"/>
                <a:ext cx="7088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Slot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50A828C-05CE-08D0-DC98-9D1CA9682238}"/>
                  </a:ext>
                </a:extLst>
              </p:cNvPr>
              <p:cNvSpPr txBox="1"/>
              <p:nvPr/>
            </p:nvSpPr>
            <p:spPr>
              <a:xfrm>
                <a:off x="-778892" y="2114781"/>
                <a:ext cx="10230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Outlet</a:t>
                </a: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9F8EC32-DF74-9566-D276-1092CCD2B653}"/>
                </a:ext>
              </a:extLst>
            </p:cNvPr>
            <p:cNvSpPr txBox="1"/>
            <p:nvPr/>
          </p:nvSpPr>
          <p:spPr>
            <a:xfrm>
              <a:off x="9123343" y="1448901"/>
              <a:ext cx="8354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Inlet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713A430-7F5E-666D-74F1-B9270353F897}"/>
                </a:ext>
              </a:extLst>
            </p:cNvPr>
            <p:cNvSpPr txBox="1"/>
            <p:nvPr/>
          </p:nvSpPr>
          <p:spPr>
            <a:xfrm>
              <a:off x="2026065" y="2746089"/>
              <a:ext cx="20777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lamination slot cooling (reference)</a:t>
              </a:r>
              <a:endParaRPr lang="en-US" sz="2400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19DB739-C422-94D8-38C7-24FE8DB0AC9F}"/>
                </a:ext>
              </a:extLst>
            </p:cNvPr>
            <p:cNvSpPr txBox="1"/>
            <p:nvPr/>
          </p:nvSpPr>
          <p:spPr>
            <a:xfrm>
              <a:off x="5203977" y="2746089"/>
              <a:ext cx="23165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winding outer slot cooling</a:t>
              </a:r>
              <a:endParaRPr lang="en-US" sz="240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5E5D00E-865B-AED1-DCF8-72DC77D669DA}"/>
                </a:ext>
              </a:extLst>
            </p:cNvPr>
            <p:cNvSpPr txBox="1"/>
            <p:nvPr/>
          </p:nvSpPr>
          <p:spPr>
            <a:xfrm>
              <a:off x="8554407" y="2771956"/>
              <a:ext cx="25573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winding inner slot cooling</a:t>
              </a:r>
              <a:endParaRPr lang="en-US" sz="2400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2080C12-7122-6107-17E1-7BDB8C37F441}"/>
                </a:ext>
              </a:extLst>
            </p:cNvPr>
            <p:cNvSpPr/>
            <p:nvPr/>
          </p:nvSpPr>
          <p:spPr>
            <a:xfrm>
              <a:off x="4308482" y="4505731"/>
              <a:ext cx="415255" cy="203082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359C7F03-1712-B60C-6407-95D8AAA70E2F}"/>
                </a:ext>
              </a:extLst>
            </p:cNvPr>
            <p:cNvSpPr/>
            <p:nvPr/>
          </p:nvSpPr>
          <p:spPr>
            <a:xfrm>
              <a:off x="1180260" y="3413728"/>
              <a:ext cx="415255" cy="203082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E62F639-BB1A-471A-F23B-474BD8848A4C}"/>
                </a:ext>
              </a:extLst>
            </p:cNvPr>
            <p:cNvSpPr/>
            <p:nvPr/>
          </p:nvSpPr>
          <p:spPr>
            <a:xfrm>
              <a:off x="9986779" y="4614040"/>
              <a:ext cx="415255" cy="203082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99CDF9E-E223-9468-AB30-4F609855A330}"/>
                </a:ext>
              </a:extLst>
            </p:cNvPr>
            <p:cNvSpPr txBox="1"/>
            <p:nvPr/>
          </p:nvSpPr>
          <p:spPr>
            <a:xfrm>
              <a:off x="9123342" y="4886015"/>
              <a:ext cx="28150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Cooling channel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22403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D5331-E603-A816-60F1-39E347785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D5E99-F88A-C049-C41E-13BBD017F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winding coordinate </a:t>
            </a:r>
            <a:r>
              <a:rPr lang="en-US" altLang="zh-CN" dirty="0"/>
              <a:t>and boundary condition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269E75-415B-5C7F-99D9-FC6936BB4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32" y="1348874"/>
            <a:ext cx="4614902" cy="22675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553B9E-6DE2-9200-CD38-63787A76D7A2}"/>
              </a:ext>
            </a:extLst>
          </p:cNvPr>
          <p:cNvSpPr txBox="1"/>
          <p:nvPr/>
        </p:nvSpPr>
        <p:spPr>
          <a:xfrm>
            <a:off x="4913587" y="2630061"/>
            <a:ext cx="1375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slot winding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98EEF2-2DC1-4538-087E-681EF161E674}"/>
              </a:ext>
            </a:extLst>
          </p:cNvPr>
          <p:cNvGrpSpPr/>
          <p:nvPr/>
        </p:nvGrpSpPr>
        <p:grpSpPr>
          <a:xfrm>
            <a:off x="6405060" y="2521583"/>
            <a:ext cx="789432" cy="972701"/>
            <a:chOff x="8183471" y="3465823"/>
            <a:chExt cx="789432" cy="97270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6A26D53-5090-71E9-8858-28C39FB299FA}"/>
                </a:ext>
              </a:extLst>
            </p:cNvPr>
            <p:cNvGrpSpPr/>
            <p:nvPr/>
          </p:nvGrpSpPr>
          <p:grpSpPr>
            <a:xfrm>
              <a:off x="8414664" y="3581024"/>
              <a:ext cx="411592" cy="488168"/>
              <a:chOff x="9124294" y="2756713"/>
              <a:chExt cx="884557" cy="893567"/>
            </a:xfrm>
          </p:grpSpPr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8860766E-1FEA-6E3C-570D-F33D254063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84540" y="3590033"/>
                <a:ext cx="824311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7177B498-4339-0C59-7524-0BB8CFC098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84540" y="2756713"/>
                <a:ext cx="0" cy="833320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BC2296FA-A930-01A7-867D-06967C8F0296}"/>
                  </a:ext>
                </a:extLst>
              </p:cNvPr>
              <p:cNvSpPr/>
              <p:nvPr/>
            </p:nvSpPr>
            <p:spPr>
              <a:xfrm>
                <a:off x="9124294" y="3529786"/>
                <a:ext cx="120489" cy="120494"/>
              </a:xfrm>
              <a:prstGeom prst="ellipse">
                <a:avLst/>
              </a:prstGeom>
              <a:noFill/>
              <a:ln w="571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104E9D5-159D-3DA5-4C15-7EB98DC6A21E}"/>
                </a:ext>
              </a:extLst>
            </p:cNvPr>
            <p:cNvSpPr txBox="1"/>
            <p:nvPr/>
          </p:nvSpPr>
          <p:spPr>
            <a:xfrm>
              <a:off x="8490847" y="3465823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CE8F53C-C41A-193C-22F3-2B6DBA64A65E}"/>
                </a:ext>
              </a:extLst>
            </p:cNvPr>
            <p:cNvSpPr txBox="1"/>
            <p:nvPr/>
          </p:nvSpPr>
          <p:spPr>
            <a:xfrm>
              <a:off x="8685645" y="4069192"/>
              <a:ext cx="287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69A1A5F-54DC-30FF-8546-33D079CFEE17}"/>
                </a:ext>
              </a:extLst>
            </p:cNvPr>
            <p:cNvSpPr txBox="1"/>
            <p:nvPr/>
          </p:nvSpPr>
          <p:spPr>
            <a:xfrm>
              <a:off x="8183471" y="4017606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73DE6D-A17F-AE88-8894-8F614854D04A}"/>
              </a:ext>
            </a:extLst>
          </p:cNvPr>
          <p:cNvGrpSpPr/>
          <p:nvPr/>
        </p:nvGrpSpPr>
        <p:grpSpPr>
          <a:xfrm>
            <a:off x="6467036" y="1313401"/>
            <a:ext cx="789432" cy="972701"/>
            <a:chOff x="8183471" y="3465823"/>
            <a:chExt cx="789432" cy="97270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AE1E786-A1CF-CE12-4B88-F0915F07E55B}"/>
                </a:ext>
              </a:extLst>
            </p:cNvPr>
            <p:cNvGrpSpPr/>
            <p:nvPr/>
          </p:nvGrpSpPr>
          <p:grpSpPr>
            <a:xfrm>
              <a:off x="8414664" y="3581024"/>
              <a:ext cx="411592" cy="488168"/>
              <a:chOff x="9124294" y="2756713"/>
              <a:chExt cx="884557" cy="893567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071BB39E-77BB-7443-1FF1-432C5BCC38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84540" y="3590033"/>
                <a:ext cx="824311" cy="0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CC233FF5-D8BF-919F-22B4-C1A634C8B3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84540" y="2756713"/>
                <a:ext cx="0" cy="83332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32E9E9F7-FA89-2C09-BC83-5C88D8C647D8}"/>
                  </a:ext>
                </a:extLst>
              </p:cNvPr>
              <p:cNvSpPr/>
              <p:nvPr/>
            </p:nvSpPr>
            <p:spPr>
              <a:xfrm>
                <a:off x="9124294" y="3529786"/>
                <a:ext cx="120489" cy="120494"/>
              </a:xfrm>
              <a:prstGeom prst="ellipse">
                <a:avLst/>
              </a:prstGeom>
              <a:noFill/>
              <a:ln w="571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9A1EE1E-5319-0C36-574C-CF64B36A546F}"/>
                </a:ext>
              </a:extLst>
            </p:cNvPr>
            <p:cNvSpPr txBox="1"/>
            <p:nvPr/>
          </p:nvSpPr>
          <p:spPr>
            <a:xfrm>
              <a:off x="8490847" y="3465823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F8ABB7F-92E7-CFD6-C3A9-57C9B8F98296}"/>
                </a:ext>
              </a:extLst>
            </p:cNvPr>
            <p:cNvSpPr txBox="1"/>
            <p:nvPr/>
          </p:nvSpPr>
          <p:spPr>
            <a:xfrm>
              <a:off x="8685645" y="4069192"/>
              <a:ext cx="287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D04CD12-114F-322F-967B-F43336DA9464}"/>
                </a:ext>
              </a:extLst>
            </p:cNvPr>
            <p:cNvSpPr txBox="1"/>
            <p:nvPr/>
          </p:nvSpPr>
          <p:spPr>
            <a:xfrm>
              <a:off x="8183471" y="4017606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BE57BD97-01DA-0EC4-4B1C-D002F311D77D}"/>
              </a:ext>
            </a:extLst>
          </p:cNvPr>
          <p:cNvSpPr txBox="1"/>
          <p:nvPr/>
        </p:nvSpPr>
        <p:spPr>
          <a:xfrm>
            <a:off x="4913587" y="1348874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end winding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F41FFCDA-15FE-F581-B2DB-7BE0A05DFC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70" t="14710" r="11579"/>
          <a:stretch>
            <a:fillRect/>
          </a:stretch>
        </p:blipFill>
        <p:spPr>
          <a:xfrm>
            <a:off x="7389261" y="1253409"/>
            <a:ext cx="4056571" cy="2363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CCC9D2-205D-B3C0-8C17-9E32A70CA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32" y="3954327"/>
            <a:ext cx="4575880" cy="23152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5DD104-CA83-2B6A-7175-383CA99326DC}"/>
              </a:ext>
            </a:extLst>
          </p:cNvPr>
          <p:cNvSpPr txBox="1"/>
          <p:nvPr/>
        </p:nvSpPr>
        <p:spPr>
          <a:xfrm>
            <a:off x="5195485" y="3911634"/>
            <a:ext cx="50250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Only one slot is included in the CFD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interface between each area is considered as a symmetric boundary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Losses are considered as a homogeneous heat source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D19F74-C933-7765-7763-620375A9E6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5747" y="3834376"/>
            <a:ext cx="1410806" cy="210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87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0AF92-AD9B-C7C2-4FFE-750ABB19C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6007-E300-BE26-1CDC-E425BA901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</a:t>
            </a:r>
            <a:r>
              <a:rPr lang="en-US" dirty="0"/>
              <a:t>quivalent winding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5046BC-20B6-3287-9D8D-AE0928C6BFA0}"/>
              </a:ext>
            </a:extLst>
          </p:cNvPr>
          <p:cNvGrpSpPr/>
          <p:nvPr/>
        </p:nvGrpSpPr>
        <p:grpSpPr>
          <a:xfrm>
            <a:off x="5527156" y="3987027"/>
            <a:ext cx="789432" cy="972701"/>
            <a:chOff x="8183471" y="3465823"/>
            <a:chExt cx="789432" cy="97270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DAAF359-9486-2FB7-CAA6-215004862B05}"/>
                </a:ext>
              </a:extLst>
            </p:cNvPr>
            <p:cNvGrpSpPr/>
            <p:nvPr/>
          </p:nvGrpSpPr>
          <p:grpSpPr>
            <a:xfrm>
              <a:off x="8414670" y="3581024"/>
              <a:ext cx="411588" cy="488168"/>
              <a:chOff x="9124294" y="2756713"/>
              <a:chExt cx="884547" cy="893567"/>
            </a:xfrm>
          </p:grpSpPr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13559D86-4C72-9BA1-424F-74D5246576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84540" y="3590033"/>
                <a:ext cx="824311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7E68CAA2-A7CA-A888-C01A-9F0A14048B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84540" y="2756713"/>
                <a:ext cx="0" cy="833320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E77CE498-E7B3-550E-B837-E788525DA177}"/>
                  </a:ext>
                </a:extLst>
              </p:cNvPr>
              <p:cNvSpPr/>
              <p:nvPr/>
            </p:nvSpPr>
            <p:spPr>
              <a:xfrm>
                <a:off x="9124294" y="3529786"/>
                <a:ext cx="120489" cy="120494"/>
              </a:xfrm>
              <a:prstGeom prst="ellipse">
                <a:avLst/>
              </a:prstGeom>
              <a:noFill/>
              <a:ln w="571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2F2827-38F9-1EE3-A97B-23493769BFDD}"/>
                </a:ext>
              </a:extLst>
            </p:cNvPr>
            <p:cNvSpPr txBox="1"/>
            <p:nvPr/>
          </p:nvSpPr>
          <p:spPr>
            <a:xfrm>
              <a:off x="8490847" y="3465823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3B1706-0B27-9430-4233-4072AC2DF797}"/>
                </a:ext>
              </a:extLst>
            </p:cNvPr>
            <p:cNvSpPr txBox="1"/>
            <p:nvPr/>
          </p:nvSpPr>
          <p:spPr>
            <a:xfrm>
              <a:off x="8685645" y="4069192"/>
              <a:ext cx="287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3601D8-8150-11D9-5775-9D590480A364}"/>
                </a:ext>
              </a:extLst>
            </p:cNvPr>
            <p:cNvSpPr txBox="1"/>
            <p:nvPr/>
          </p:nvSpPr>
          <p:spPr>
            <a:xfrm>
              <a:off x="8183471" y="4017606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AE6BBB4-FBBE-F79E-894B-FC5D552E5204}"/>
                  </a:ext>
                </a:extLst>
              </p:cNvPr>
              <p:cNvSpPr txBox="1"/>
              <p:nvPr/>
            </p:nvSpPr>
            <p:spPr>
              <a:xfrm>
                <a:off x="10132687" y="2339038"/>
                <a:ext cx="1147044" cy="4866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600" i="1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𝐶𝑢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𝐶𝑢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AE6BBB4-FBBE-F79E-894B-FC5D552E5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2687" y="2339038"/>
                <a:ext cx="1147044" cy="486672"/>
              </a:xfrm>
              <a:prstGeom prst="rect">
                <a:avLst/>
              </a:prstGeom>
              <a:blipFill>
                <a:blip r:embed="rId2"/>
                <a:stretch>
                  <a:fillRect l="-2174" b="-10256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4EF063F-6445-DBC7-CBF9-993CAF78EF1B}"/>
                  </a:ext>
                </a:extLst>
              </p:cNvPr>
              <p:cNvSpPr txBox="1"/>
              <p:nvPr/>
            </p:nvSpPr>
            <p:spPr>
              <a:xfrm>
                <a:off x="6535090" y="2273442"/>
                <a:ext cx="2141932" cy="530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𝑐𝑢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+(1−</m:t>
                          </m:r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𝑐𝑢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4EF063F-6445-DBC7-CBF9-993CAF78E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5090" y="2273442"/>
                <a:ext cx="2141932" cy="530402"/>
              </a:xfrm>
              <a:prstGeom prst="rect">
                <a:avLst/>
              </a:prstGeom>
              <a:blipFill>
                <a:blip r:embed="rId3"/>
                <a:stretch>
                  <a:fillRect l="-1765" t="-2381" b="-14286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36E1B4F-CA16-F524-55E0-A5A0F401FC58}"/>
                  </a:ext>
                </a:extLst>
              </p:cNvPr>
              <p:cNvSpPr txBox="1"/>
              <p:nvPr/>
            </p:nvSpPr>
            <p:spPr>
              <a:xfrm>
                <a:off x="6577805" y="4242577"/>
                <a:ext cx="2158348" cy="2659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600" i="1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𝑐𝑢</m:t>
                        </m:r>
                      </m:sub>
                    </m:sSub>
                    <m:r>
                      <a:rPr lang="en-US" altLang="zh-CN" sz="1600" i="1">
                        <a:latin typeface="Cambria Math" panose="02040503050406030204" pitchFamily="18" charset="0"/>
                      </a:rPr>
                      <m:t>+(1−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600" i="1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altLang="zh-CN" sz="1600" i="1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160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36E1B4F-CA16-F524-55E0-A5A0F401F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7805" y="4242577"/>
                <a:ext cx="2158348" cy="265970"/>
              </a:xfrm>
              <a:prstGeom prst="rect">
                <a:avLst/>
              </a:prstGeom>
              <a:blipFill>
                <a:blip r:embed="rId4"/>
                <a:stretch>
                  <a:fillRect l="-2924" r="-1170" b="-2272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6432C4E-3421-647F-AD66-AFE54AD28D58}"/>
                  </a:ext>
                </a:extLst>
              </p:cNvPr>
              <p:cNvSpPr txBox="1"/>
              <p:nvPr/>
            </p:nvSpPr>
            <p:spPr>
              <a:xfrm>
                <a:off x="6542644" y="5882244"/>
                <a:ext cx="2203617" cy="2659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𝑐𝑢</m:t>
                        </m:r>
                      </m:sub>
                    </m:sSub>
                    <m:r>
                      <a:rPr lang="en-US" altLang="zh-CN" sz="1600" i="1">
                        <a:latin typeface="Cambria Math" panose="02040503050406030204" pitchFamily="18" charset="0"/>
                      </a:rPr>
                      <m:t>+(1−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altLang="zh-CN" sz="1600" i="1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1600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6432C4E-3421-647F-AD66-AFE54AD28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2644" y="5882244"/>
                <a:ext cx="2203617" cy="265970"/>
              </a:xfrm>
              <a:prstGeom prst="rect">
                <a:avLst/>
              </a:prstGeom>
              <a:blipFill>
                <a:blip r:embed="rId5"/>
                <a:stretch>
                  <a:fillRect l="-3448" r="-1149" b="-27273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FA35F32-A41F-2381-63DB-D1BB2A1D6E25}"/>
                  </a:ext>
                </a:extLst>
              </p:cNvPr>
              <p:cNvSpPr txBox="1"/>
              <p:nvPr/>
            </p:nvSpPr>
            <p:spPr>
              <a:xfrm>
                <a:off x="10171924" y="5703380"/>
                <a:ext cx="1278491" cy="5044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𝐶𝑢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𝐶𝑢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FA35F32-A41F-2381-63DB-D1BB2A1D6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1924" y="5703380"/>
                <a:ext cx="1278491" cy="504497"/>
              </a:xfrm>
              <a:prstGeom prst="rect">
                <a:avLst/>
              </a:prstGeom>
              <a:blipFill>
                <a:blip r:embed="rId6"/>
                <a:stretch>
                  <a:fillRect l="-3960" t="-5000" b="-1000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F9F607B0-DF77-BE05-D5C6-370F760877B4}"/>
              </a:ext>
            </a:extLst>
          </p:cNvPr>
          <p:cNvGrpSpPr/>
          <p:nvPr/>
        </p:nvGrpSpPr>
        <p:grpSpPr>
          <a:xfrm>
            <a:off x="660147" y="1208861"/>
            <a:ext cx="5516531" cy="4999015"/>
            <a:chOff x="150619" y="747133"/>
            <a:chExt cx="6026060" cy="546074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13918BF-51A9-7DC3-F017-44B99ABD2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2001282" y="-156913"/>
              <a:ext cx="2021674" cy="4736412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E868E4D-92D0-0231-C952-7F7DBAE5654D}"/>
                </a:ext>
              </a:extLst>
            </p:cNvPr>
            <p:cNvSpPr/>
            <p:nvPr/>
          </p:nvSpPr>
          <p:spPr>
            <a:xfrm>
              <a:off x="643914" y="3589247"/>
              <a:ext cx="4736411" cy="20216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Equivalent winding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5D32BA2-5F71-5C68-758C-F3CE7D3321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3913" y="3589247"/>
              <a:ext cx="4736412" cy="18672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8F89993-12E1-CC83-3389-6D14568AA7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3913" y="5576853"/>
              <a:ext cx="4736412" cy="18672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1CA61A9-086E-1809-4B6E-86D2931A3CBB}"/>
                </a:ext>
              </a:extLst>
            </p:cNvPr>
            <p:cNvSpPr txBox="1"/>
            <p:nvPr/>
          </p:nvSpPr>
          <p:spPr>
            <a:xfrm>
              <a:off x="157817" y="115751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CEE9865-DC0B-B93B-4FF8-4BC61E54A8E6}"/>
                </a:ext>
              </a:extLst>
            </p:cNvPr>
            <p:cNvSpPr txBox="1"/>
            <p:nvPr/>
          </p:nvSpPr>
          <p:spPr>
            <a:xfrm>
              <a:off x="150619" y="3575005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6319694-91E4-19B8-A770-842DBCF86946}"/>
                </a:ext>
              </a:extLst>
            </p:cNvPr>
            <p:cNvSpPr txBox="1"/>
            <p:nvPr/>
          </p:nvSpPr>
          <p:spPr>
            <a:xfrm>
              <a:off x="565927" y="5838545"/>
              <a:ext cx="56107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Side insulation modeled as thermal resistance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D5CA88F-6E00-7142-E8CF-6CFDD2934C1A}"/>
                </a:ext>
              </a:extLst>
            </p:cNvPr>
            <p:cNvCxnSpPr>
              <a:cxnSpLocks/>
              <a:endCxn id="17" idx="2"/>
            </p:cNvCxnSpPr>
            <p:nvPr/>
          </p:nvCxnSpPr>
          <p:spPr>
            <a:xfrm flipV="1">
              <a:off x="2603058" y="5610920"/>
              <a:ext cx="409062" cy="25898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934C6DA-B8BB-0189-7038-2CBAF30B97F1}"/>
                </a:ext>
              </a:extLst>
            </p:cNvPr>
            <p:cNvCxnSpPr>
              <a:cxnSpLocks/>
            </p:cNvCxnSpPr>
            <p:nvPr/>
          </p:nvCxnSpPr>
          <p:spPr>
            <a:xfrm>
              <a:off x="5201833" y="960669"/>
              <a:ext cx="0" cy="1085787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0E3F531-9DA2-3433-EFB5-1F7377760965}"/>
                </a:ext>
              </a:extLst>
            </p:cNvPr>
            <p:cNvCxnSpPr>
              <a:cxnSpLocks/>
            </p:cNvCxnSpPr>
            <p:nvPr/>
          </p:nvCxnSpPr>
          <p:spPr>
            <a:xfrm>
              <a:off x="5373975" y="960668"/>
              <a:ext cx="0" cy="1085787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3534313-41F5-206D-44B8-8580DB3E561C}"/>
                </a:ext>
              </a:extLst>
            </p:cNvPr>
            <p:cNvCxnSpPr>
              <a:cxnSpLocks/>
            </p:cNvCxnSpPr>
            <p:nvPr/>
          </p:nvCxnSpPr>
          <p:spPr>
            <a:xfrm>
              <a:off x="5201833" y="1079500"/>
              <a:ext cx="165793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4ECED87-1478-1A7F-6EAF-ECDE963016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0833" y="1073150"/>
              <a:ext cx="381000" cy="6350"/>
            </a:xfrm>
            <a:prstGeom prst="line">
              <a:avLst/>
            </a:prstGeom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BFD2222-75DD-861F-0346-7373A78D77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73976" y="1079805"/>
              <a:ext cx="374570" cy="0"/>
            </a:xfrm>
            <a:prstGeom prst="line">
              <a:avLst/>
            </a:prstGeom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3448F26F-6F71-BAC5-44C7-924DDB25E063}"/>
                    </a:ext>
                  </a:extLst>
                </p:cNvPr>
                <p:cNvSpPr txBox="1"/>
                <p:nvPr/>
              </p:nvSpPr>
              <p:spPr>
                <a:xfrm>
                  <a:off x="5811787" y="747133"/>
                  <a:ext cx="298094" cy="6647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3448F26F-6F71-BAC5-44C7-924DDB25E0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1787" y="747133"/>
                  <a:ext cx="298094" cy="664734"/>
                </a:xfrm>
                <a:prstGeom prst="rect">
                  <a:avLst/>
                </a:prstGeom>
                <a:blipFill>
                  <a:blip r:embed="rId8"/>
                  <a:stretch>
                    <a:fillRect l="-17391" r="-17391" b="-24490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E06A214-0C97-11EF-FDBA-D56B3210E774}"/>
                </a:ext>
              </a:extLst>
            </p:cNvPr>
            <p:cNvCxnSpPr>
              <a:cxnSpLocks/>
            </p:cNvCxnSpPr>
            <p:nvPr/>
          </p:nvCxnSpPr>
          <p:spPr>
            <a:xfrm>
              <a:off x="4350933" y="2315485"/>
              <a:ext cx="0" cy="1085787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BC19CCA-C832-0505-AA4D-069B318503D5}"/>
                </a:ext>
              </a:extLst>
            </p:cNvPr>
            <p:cNvCxnSpPr>
              <a:cxnSpLocks/>
            </p:cNvCxnSpPr>
            <p:nvPr/>
          </p:nvCxnSpPr>
          <p:spPr>
            <a:xfrm>
              <a:off x="5201833" y="2343213"/>
              <a:ext cx="0" cy="1085787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BAAEF20-3891-E01C-F846-FEF006FA6F3C}"/>
                </a:ext>
              </a:extLst>
            </p:cNvPr>
            <p:cNvCxnSpPr>
              <a:cxnSpLocks/>
            </p:cNvCxnSpPr>
            <p:nvPr/>
          </p:nvCxnSpPr>
          <p:spPr>
            <a:xfrm>
              <a:off x="4350933" y="3340100"/>
              <a:ext cx="850900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92BC283-25C8-2246-42D4-FBEC76D92C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03219" y="3340100"/>
              <a:ext cx="374570" cy="0"/>
            </a:xfrm>
            <a:prstGeom prst="line">
              <a:avLst/>
            </a:prstGeom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3FB9C90-7381-BACB-3C8F-D7C47E44C1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2502" y="3322390"/>
              <a:ext cx="381000" cy="6350"/>
            </a:xfrm>
            <a:prstGeom prst="line">
              <a:avLst/>
            </a:prstGeom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C6A8F0E3-C5D8-DF4F-47B4-11F57E648E25}"/>
                    </a:ext>
                  </a:extLst>
                </p:cNvPr>
                <p:cNvSpPr txBox="1"/>
                <p:nvPr/>
              </p:nvSpPr>
              <p:spPr>
                <a:xfrm>
                  <a:off x="5678850" y="3101102"/>
                  <a:ext cx="49782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𝐶𝑢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C6A8F0E3-C5D8-DF4F-47B4-11F57E648E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8850" y="3101102"/>
                  <a:ext cx="497829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16216" r="-8108" b="-25000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DE5519C-C204-D938-9F1E-89A0812211D1}"/>
              </a:ext>
            </a:extLst>
          </p:cNvPr>
          <p:cNvSpPr txBox="1"/>
          <p:nvPr/>
        </p:nvSpPr>
        <p:spPr>
          <a:xfrm>
            <a:off x="6405679" y="1208862"/>
            <a:ext cx="5377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Z-</a:t>
            </a:r>
            <a:r>
              <a:rPr lang="en-US" altLang="zh-CN" sz="1600" b="1" dirty="0"/>
              <a:t>direction</a:t>
            </a:r>
            <a:r>
              <a:rPr lang="en-US" sz="1600" b="1" dirty="0"/>
              <a:t>:</a:t>
            </a:r>
          </a:p>
          <a:p>
            <a:r>
              <a:rPr lang="en-US" sz="1600" dirty="0"/>
              <a:t>Copper and insulation in series</a:t>
            </a:r>
            <a:br>
              <a:rPr lang="en-US" sz="1600" dirty="0"/>
            </a:br>
            <a:r>
              <a:rPr lang="en-US" sz="1600" dirty="0"/>
              <a:t>Equivalent conductivity based on relative thickness</a:t>
            </a:r>
            <a:br>
              <a:rPr lang="en-US" sz="1600" dirty="0"/>
            </a:br>
            <a:r>
              <a:rPr lang="en-US" sz="1600" dirty="0"/>
              <a:t>→ Inverse rule of mixtures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04EA05-2A74-A9DA-0FF7-3348C4A3AF99}"/>
              </a:ext>
            </a:extLst>
          </p:cNvPr>
          <p:cNvSpPr txBox="1"/>
          <p:nvPr/>
        </p:nvSpPr>
        <p:spPr>
          <a:xfrm>
            <a:off x="6465463" y="2878668"/>
            <a:ext cx="55759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y-</a:t>
            </a:r>
            <a:r>
              <a:rPr lang="en-US" altLang="zh-CN" sz="1600" b="1" dirty="0"/>
              <a:t>direction</a:t>
            </a:r>
            <a:r>
              <a:rPr lang="en-US" sz="1600" b="1" dirty="0"/>
              <a:t>:</a:t>
            </a:r>
          </a:p>
          <a:p>
            <a:r>
              <a:rPr lang="en-US" sz="1600" dirty="0"/>
              <a:t>Copper and insulation first in parallel</a:t>
            </a:r>
            <a:br>
              <a:rPr lang="en-US" sz="1600" dirty="0"/>
            </a:br>
            <a:r>
              <a:rPr lang="en-US" sz="1600" dirty="0"/>
              <a:t>Equivalent conductivity based on relative thickness</a:t>
            </a:r>
            <a:br>
              <a:rPr lang="en-US" sz="1600" dirty="0"/>
            </a:br>
            <a:r>
              <a:rPr lang="en-US" sz="1600" dirty="0"/>
              <a:t>→ Rule of mixtures</a:t>
            </a:r>
            <a:br>
              <a:rPr lang="en-US" sz="1600" dirty="0"/>
            </a:br>
            <a:r>
              <a:rPr lang="en-US" sz="1600" dirty="0"/>
              <a:t>Side insulation → additional thermal resistance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CDCAD1-B95C-BCBA-2B8B-AD47C64CC54E}"/>
              </a:ext>
            </a:extLst>
          </p:cNvPr>
          <p:cNvSpPr txBox="1"/>
          <p:nvPr/>
        </p:nvSpPr>
        <p:spPr>
          <a:xfrm>
            <a:off x="6463419" y="4727842"/>
            <a:ext cx="5377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x-</a:t>
            </a:r>
            <a:r>
              <a:rPr lang="en-US" altLang="zh-CN" sz="1600" b="1" dirty="0"/>
              <a:t>direction</a:t>
            </a:r>
            <a:r>
              <a:rPr lang="en-US" sz="1600" b="1" dirty="0"/>
              <a:t>:</a:t>
            </a:r>
          </a:p>
          <a:p>
            <a:r>
              <a:rPr lang="en-US" sz="1600" dirty="0"/>
              <a:t>Copper and insulation in parallel</a:t>
            </a:r>
            <a:br>
              <a:rPr lang="en-US" sz="1600" dirty="0"/>
            </a:br>
            <a:r>
              <a:rPr lang="en-US" sz="1600" dirty="0"/>
              <a:t>Equivalent conductivity based on filling factor</a:t>
            </a:r>
            <a:br>
              <a:rPr lang="en-US" sz="1600" dirty="0"/>
            </a:br>
            <a:r>
              <a:rPr lang="en-US" sz="1600" dirty="0"/>
              <a:t>→ Rule of mixtures</a:t>
            </a:r>
          </a:p>
        </p:txBody>
      </p:sp>
    </p:spTree>
    <p:extLst>
      <p:ext uri="{BB962C8B-B14F-4D97-AF65-F5344CB8AC3E}">
        <p14:creationId xmlns:p14="http://schemas.microsoft.com/office/powerpoint/2010/main" val="98051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C6598-4FA8-46E5-E172-831578185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Loss model and working point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640B6BE-6A38-E67E-DB9F-5C8D2C4FD994}"/>
                  </a:ext>
                </a:extLst>
              </p:cNvPr>
              <p:cNvSpPr txBox="1"/>
              <p:nvPr/>
            </p:nvSpPr>
            <p:spPr>
              <a:xfrm>
                <a:off x="597749" y="1714075"/>
                <a:ext cx="3882088" cy="4468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𝐶𝑢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𝐶𝑢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∗(1+</m:t>
                      </m:r>
                      <m:r>
                        <m:rPr>
                          <m:sty m:val="p"/>
                        </m:rPr>
                        <a:rPr lang="en-US" altLang="zh-CN" sz="2000" i="1">
                          <a:latin typeface="Cambria Math" panose="02040503050406030204" pitchFamily="18" charset="0"/>
                        </a:rPr>
                        <m:t>α</m:t>
                      </m:r>
                      <m:d>
                        <m:dPr>
                          <m:ctrlPr>
                            <a:rPr lang="en-US" altLang="zh-CN" sz="20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en-US" altLang="zh-CN" sz="200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𝑟𝑒𝑓</m:t>
                              </m:r>
                            </m:sub>
                          </m:sSub>
                        </m:e>
                      </m:d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640B6BE-6A38-E67E-DB9F-5C8D2C4FD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49" y="1714075"/>
                <a:ext cx="3882088" cy="446854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471B38B-E340-FAC5-D029-71410F178984}"/>
              </a:ext>
            </a:extLst>
          </p:cNvPr>
          <p:cNvSpPr txBox="1"/>
          <p:nvPr/>
        </p:nvSpPr>
        <p:spPr>
          <a:xfrm>
            <a:off x="597749" y="1135574"/>
            <a:ext cx="5227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The loss is considered as temperature depended</a:t>
            </a:r>
          </a:p>
          <a:p>
            <a:endParaRPr lang="en-US" sz="1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FD5CCD-DC0A-B969-2F3C-590338048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01" y="2603572"/>
            <a:ext cx="4734000" cy="288512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14904F-025F-2BD8-AE6F-E5276D11F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749" y="2632101"/>
            <a:ext cx="4652599" cy="27499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80BB33E-8154-4DEC-9EBD-7548149334B4}"/>
              </a:ext>
            </a:extLst>
          </p:cNvPr>
          <p:cNvSpPr txBox="1"/>
          <p:nvPr/>
        </p:nvSpPr>
        <p:spPr>
          <a:xfrm>
            <a:off x="1936050" y="2390388"/>
            <a:ext cx="1154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Copper loss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28BE35-EE74-4B66-7F47-CFF6577BAF28}"/>
              </a:ext>
            </a:extLst>
          </p:cNvPr>
          <p:cNvSpPr txBox="1"/>
          <p:nvPr/>
        </p:nvSpPr>
        <p:spPr>
          <a:xfrm>
            <a:off x="6874459" y="2390388"/>
            <a:ext cx="883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Iron loss</a:t>
            </a:r>
            <a:endParaRPr lang="en-U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CBF822-B346-4EE3-77B4-58EBE916382B}"/>
              </a:ext>
            </a:extLst>
          </p:cNvPr>
          <p:cNvSpPr txBox="1"/>
          <p:nvPr/>
        </p:nvSpPr>
        <p:spPr>
          <a:xfrm>
            <a:off x="675014" y="5439137"/>
            <a:ext cx="1514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Working point : </a:t>
            </a:r>
          </a:p>
          <a:p>
            <a:r>
              <a:rPr lang="en-US" sz="1600" dirty="0"/>
              <a:t>5000 rpm</a:t>
            </a:r>
          </a:p>
          <a:p>
            <a:r>
              <a:rPr lang="en-US" sz="1600" dirty="0"/>
              <a:t>35 Nm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FA187B-99AE-4F9F-C1A9-171B53BBED98}"/>
              </a:ext>
            </a:extLst>
          </p:cNvPr>
          <p:cNvSpPr txBox="1"/>
          <p:nvPr/>
        </p:nvSpPr>
        <p:spPr>
          <a:xfrm>
            <a:off x="3252943" y="5488695"/>
            <a:ext cx="17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Copper loss : 1390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C6024E-0311-2B56-0B18-C73E2F54CCF8}"/>
              </a:ext>
            </a:extLst>
          </p:cNvPr>
          <p:cNvSpPr txBox="1"/>
          <p:nvPr/>
        </p:nvSpPr>
        <p:spPr>
          <a:xfrm>
            <a:off x="3300008" y="5900655"/>
            <a:ext cx="1297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Iron loss: 292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3EEEED-8543-76B4-6E57-D30AB6075EAB}"/>
              </a:ext>
            </a:extLst>
          </p:cNvPr>
          <p:cNvSpPr txBox="1"/>
          <p:nvPr/>
        </p:nvSpPr>
        <p:spPr>
          <a:xfrm>
            <a:off x="5892283" y="5499496"/>
            <a:ext cx="2425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Flow rate: 10L/min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AAF09BC-F9B3-6D77-A4F2-34011864F150}"/>
              </a:ext>
            </a:extLst>
          </p:cNvPr>
          <p:cNvSpPr/>
          <p:nvPr/>
        </p:nvSpPr>
        <p:spPr bwMode="auto">
          <a:xfrm>
            <a:off x="2176384" y="3765222"/>
            <a:ext cx="134697" cy="13062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3659C62-D1B6-692D-FF97-D0A72F50350F}"/>
              </a:ext>
            </a:extLst>
          </p:cNvPr>
          <p:cNvSpPr/>
          <p:nvPr/>
        </p:nvSpPr>
        <p:spPr bwMode="auto">
          <a:xfrm>
            <a:off x="7035968" y="3790882"/>
            <a:ext cx="134697" cy="13062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221762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3511A-961D-B11B-37AE-94C5BC9DD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7EEF7B1-4D09-3252-1294-D92EDB074822}"/>
              </a:ext>
            </a:extLst>
          </p:cNvPr>
          <p:cNvGrpSpPr/>
          <p:nvPr/>
        </p:nvGrpSpPr>
        <p:grpSpPr>
          <a:xfrm>
            <a:off x="1223771" y="1079843"/>
            <a:ext cx="9719744" cy="5243047"/>
            <a:chOff x="264516" y="775126"/>
            <a:chExt cx="10925682" cy="589355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CCEB3D9-1D3A-A6FD-C46E-7572E9A5C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33" t="27397" r="40352" b="9732"/>
            <a:stretch>
              <a:fillRect/>
            </a:stretch>
          </p:blipFill>
          <p:spPr>
            <a:xfrm>
              <a:off x="3409650" y="3989264"/>
              <a:ext cx="2589140" cy="248644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0E6BFD6-2A1C-DA98-0752-F6D49A083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3" t="31722" r="92067" b="29051"/>
            <a:stretch>
              <a:fillRect/>
            </a:stretch>
          </p:blipFill>
          <p:spPr>
            <a:xfrm>
              <a:off x="1368998" y="1733081"/>
              <a:ext cx="567922" cy="215311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892F0C3-2C2F-6374-D19D-1A9EA1D3ED3E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92" t="27515" r="40532" b="9722"/>
            <a:stretch>
              <a:fillRect/>
            </a:stretch>
          </p:blipFill>
          <p:spPr>
            <a:xfrm>
              <a:off x="264516" y="4119891"/>
              <a:ext cx="2572031" cy="248644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E1ABB0B-3A78-376E-A6BB-EB6C04E79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30" t="26374" r="40500" b="10283"/>
            <a:stretch>
              <a:fillRect/>
            </a:stretch>
          </p:blipFill>
          <p:spPr>
            <a:xfrm>
              <a:off x="3453726" y="1333609"/>
              <a:ext cx="2554399" cy="2486446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18AF9E2-A12B-9AC3-8DE6-B63481403D4D}"/>
                </a:ext>
              </a:extLst>
            </p:cNvPr>
            <p:cNvSpPr txBox="1"/>
            <p:nvPr/>
          </p:nvSpPr>
          <p:spPr>
            <a:xfrm>
              <a:off x="264516" y="3989264"/>
              <a:ext cx="3545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a)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15C1718-4DA3-D1FF-AB75-DF4895DAA5E7}"/>
                </a:ext>
              </a:extLst>
            </p:cNvPr>
            <p:cNvSpPr txBox="1"/>
            <p:nvPr/>
          </p:nvSpPr>
          <p:spPr>
            <a:xfrm>
              <a:off x="3395891" y="3989264"/>
              <a:ext cx="3609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b)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716C08F-5B5C-55BB-7174-70BAA403F596}"/>
                </a:ext>
              </a:extLst>
            </p:cNvPr>
            <p:cNvSpPr txBox="1"/>
            <p:nvPr/>
          </p:nvSpPr>
          <p:spPr>
            <a:xfrm>
              <a:off x="3380275" y="1392380"/>
              <a:ext cx="3545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c)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47FAB4A-DF14-C9B4-8AE9-ADF37144A0A6}"/>
                </a:ext>
              </a:extLst>
            </p:cNvPr>
            <p:cNvSpPr txBox="1"/>
            <p:nvPr/>
          </p:nvSpPr>
          <p:spPr>
            <a:xfrm>
              <a:off x="441808" y="1333609"/>
              <a:ext cx="26532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Winding temperature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4DBE821-C231-96F5-401E-9F1F56E79C6E}"/>
                </a:ext>
              </a:extLst>
            </p:cNvPr>
            <p:cNvGrpSpPr/>
            <p:nvPr/>
          </p:nvGrpSpPr>
          <p:grpSpPr>
            <a:xfrm>
              <a:off x="7025298" y="1205770"/>
              <a:ext cx="4164900" cy="5462913"/>
              <a:chOff x="2525250" y="618609"/>
              <a:chExt cx="4632127" cy="6045688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02020C0B-EB16-D016-B58A-1473C99122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76" t="20273" r="15342" b="17308"/>
              <a:stretch>
                <a:fillRect/>
              </a:stretch>
            </p:blipFill>
            <p:spPr>
              <a:xfrm>
                <a:off x="2984769" y="2539175"/>
                <a:ext cx="4172608" cy="2089375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5235FC70-6051-3172-60CD-828C402C7E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865" t="30475" r="14940" b="7222"/>
              <a:stretch>
                <a:fillRect/>
              </a:stretch>
            </p:blipFill>
            <p:spPr>
              <a:xfrm>
                <a:off x="2984769" y="618609"/>
                <a:ext cx="4172608" cy="2076756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09909A5-5500-2540-3EB4-801EF930F6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245" t="27922" r="12456" b="18467"/>
              <a:stretch>
                <a:fillRect/>
              </a:stretch>
            </p:blipFill>
            <p:spPr>
              <a:xfrm>
                <a:off x="2947983" y="4615931"/>
                <a:ext cx="4209394" cy="2048366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935F994-B63B-DBBF-E2B5-5FBAB45E178D}"/>
                  </a:ext>
                </a:extLst>
              </p:cNvPr>
              <p:cNvSpPr txBox="1"/>
              <p:nvPr/>
            </p:nvSpPr>
            <p:spPr>
              <a:xfrm>
                <a:off x="2527654" y="618609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a)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B087F0D-2D79-0FEF-BA14-EA6576994D9D}"/>
                  </a:ext>
                </a:extLst>
              </p:cNvPr>
              <p:cNvSpPr txBox="1"/>
              <p:nvPr/>
            </p:nvSpPr>
            <p:spPr>
              <a:xfrm>
                <a:off x="2525250" y="2617270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b</a:t>
                </a:r>
                <a:r>
                  <a:rPr lang="en-US" dirty="0"/>
                  <a:t>)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569ED7B-61E5-8705-3B91-FF9ABF7728E8}"/>
                  </a:ext>
                </a:extLst>
              </p:cNvPr>
              <p:cNvSpPr txBox="1"/>
              <p:nvPr/>
            </p:nvSpPr>
            <p:spPr>
              <a:xfrm>
                <a:off x="2525250" y="4615931"/>
                <a:ext cx="3738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c</a:t>
                </a:r>
                <a:r>
                  <a:rPr lang="en-US" dirty="0"/>
                  <a:t>)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C77DE39-8D2E-343B-DBD5-99183FB49F89}"/>
                </a:ext>
              </a:extLst>
            </p:cNvPr>
            <p:cNvSpPr txBox="1"/>
            <p:nvPr/>
          </p:nvSpPr>
          <p:spPr>
            <a:xfrm>
              <a:off x="7576899" y="775126"/>
              <a:ext cx="15263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Stream line</a:t>
              </a:r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1356E06-EDE7-824C-546A-2F9999CAF237}"/>
                </a:ext>
              </a:extLst>
            </p:cNvPr>
            <p:cNvSpPr/>
            <p:nvPr/>
          </p:nvSpPr>
          <p:spPr bwMode="auto">
            <a:xfrm>
              <a:off x="5284501" y="1164400"/>
              <a:ext cx="914400" cy="9144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C5A92EC-07BA-BDF6-B33A-9F5C4B5E5C84}"/>
                </a:ext>
              </a:extLst>
            </p:cNvPr>
            <p:cNvSpPr txBox="1"/>
            <p:nvPr/>
          </p:nvSpPr>
          <p:spPr>
            <a:xfrm>
              <a:off x="5824904" y="2145171"/>
              <a:ext cx="108369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Better cooling on end winding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42113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9F879-525C-526B-5B89-E081E3280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temperatures in cross section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236F91-0C90-ABF2-ED0A-C4503FA43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3" t="22204" r="46139" b="4316"/>
          <a:stretch>
            <a:fillRect/>
          </a:stretch>
        </p:blipFill>
        <p:spPr>
          <a:xfrm>
            <a:off x="2076208" y="1924393"/>
            <a:ext cx="1018574" cy="30070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BE6C1E-C430-A8F4-A1A1-21F5108A0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" t="31728" r="92339" b="29509"/>
          <a:stretch>
            <a:fillRect/>
          </a:stretch>
        </p:blipFill>
        <p:spPr>
          <a:xfrm>
            <a:off x="793498" y="2466713"/>
            <a:ext cx="555371" cy="2057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2847E8B-5C38-ED7D-543A-EAB7D994D466}"/>
              </a:ext>
            </a:extLst>
          </p:cNvPr>
          <p:cNvSpPr txBox="1"/>
          <p:nvPr/>
        </p:nvSpPr>
        <p:spPr>
          <a:xfrm>
            <a:off x="248618" y="2098175"/>
            <a:ext cx="1645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Temperature [</a:t>
            </a:r>
            <a:r>
              <a:rPr lang="zh-CN" altLang="en-US" sz="1600" dirty="0"/>
              <a:t>℃</a:t>
            </a:r>
            <a:r>
              <a:rPr lang="en-US" altLang="zh-CN" sz="1600" dirty="0"/>
              <a:t>]</a:t>
            </a:r>
            <a:endParaRPr lang="en-US" sz="16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7D5C8E-D95F-58D5-91F2-1C51E1E39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23" t="8905" r="47809" b="8001"/>
          <a:stretch>
            <a:fillRect/>
          </a:stretch>
        </p:blipFill>
        <p:spPr>
          <a:xfrm>
            <a:off x="3605864" y="1924393"/>
            <a:ext cx="1002338" cy="300701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F96CAE5-9EF8-04C6-8F2A-44AA77333F89}"/>
              </a:ext>
            </a:extLst>
          </p:cNvPr>
          <p:cNvSpPr txBox="1"/>
          <p:nvPr/>
        </p:nvSpPr>
        <p:spPr>
          <a:xfrm>
            <a:off x="2427263" y="4931406"/>
            <a:ext cx="354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954588-94FF-D29C-C66F-5D8A1367487A}"/>
              </a:ext>
            </a:extLst>
          </p:cNvPr>
          <p:cNvSpPr txBox="1"/>
          <p:nvPr/>
        </p:nvSpPr>
        <p:spPr>
          <a:xfrm>
            <a:off x="3933240" y="4931406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305C71-AD2F-246E-4B0E-04BBFADB9BD8}"/>
              </a:ext>
            </a:extLst>
          </p:cNvPr>
          <p:cNvSpPr txBox="1"/>
          <p:nvPr/>
        </p:nvSpPr>
        <p:spPr>
          <a:xfrm>
            <a:off x="5445630" y="4931406"/>
            <a:ext cx="354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c)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923DCD2-6175-0380-F49B-F30C78DE9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0" t="12840" r="50817" b="4382"/>
          <a:stretch>
            <a:fillRect/>
          </a:stretch>
        </p:blipFill>
        <p:spPr>
          <a:xfrm>
            <a:off x="5104832" y="1924392"/>
            <a:ext cx="1002374" cy="3007013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AF2C3E9A-A1D7-8BAD-64DC-CD5CEABE4BD9}"/>
              </a:ext>
            </a:extLst>
          </p:cNvPr>
          <p:cNvSpPr txBox="1"/>
          <p:nvPr/>
        </p:nvSpPr>
        <p:spPr>
          <a:xfrm>
            <a:off x="1136276" y="1197295"/>
            <a:ext cx="4891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Temperature in the middle cross-section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FE5D7EB-1CAD-C166-F463-D87CA8FBB1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004" y="2026906"/>
            <a:ext cx="4998916" cy="293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22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CB79C-413F-A77D-08D3-75EE113CE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Sensitivity analysis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11BA56-4759-72F6-C8A8-CB3C05937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50" y="1309100"/>
            <a:ext cx="4899227" cy="28933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0266F0-5206-0E68-A8DE-0138DACF454F}"/>
              </a:ext>
            </a:extLst>
          </p:cNvPr>
          <p:cNvSpPr txBox="1"/>
          <p:nvPr/>
        </p:nvSpPr>
        <p:spPr>
          <a:xfrm>
            <a:off x="1572492" y="4312853"/>
            <a:ext cx="3366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copper loss equal to 500 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57B16A-FD55-6616-E5DD-02AE88231F68}"/>
              </a:ext>
            </a:extLst>
          </p:cNvPr>
          <p:cNvSpPr txBox="1"/>
          <p:nvPr/>
        </p:nvSpPr>
        <p:spPr>
          <a:xfrm>
            <a:off x="411350" y="5332347"/>
            <a:ext cx="11524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noProof="0" dirty="0"/>
          </a:p>
          <a:p>
            <a:r>
              <a:rPr lang="en-GB" noProof="0" dirty="0"/>
              <a:t>The advantage between the winding inner/outer cooling is decided by the ratio of copper and iron loss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6D0E1B3-1575-82D8-96BB-6DE26270A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09100"/>
            <a:ext cx="4899227" cy="29039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E0B52F-EF6C-4D8E-1FCD-E448E0FC892A}"/>
              </a:ext>
            </a:extLst>
          </p:cNvPr>
          <p:cNvSpPr txBox="1"/>
          <p:nvPr/>
        </p:nvSpPr>
        <p:spPr>
          <a:xfrm>
            <a:off x="7320834" y="4312853"/>
            <a:ext cx="303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iron loss equal to 300 W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28AC014-A83C-BB17-E3D2-18702CA9FDAC}"/>
              </a:ext>
            </a:extLst>
          </p:cNvPr>
          <p:cNvSpPr/>
          <p:nvPr/>
        </p:nvSpPr>
        <p:spPr bwMode="auto">
          <a:xfrm>
            <a:off x="2342574" y="2929889"/>
            <a:ext cx="110643" cy="131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C07CF3-2125-92A8-AADA-0F35E574352F}"/>
              </a:ext>
            </a:extLst>
          </p:cNvPr>
          <p:cNvSpPr txBox="1"/>
          <p:nvPr/>
        </p:nvSpPr>
        <p:spPr>
          <a:xfrm>
            <a:off x="1299299" y="1833507"/>
            <a:ext cx="1436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breakeven</a:t>
            </a:r>
          </a:p>
          <a:p>
            <a:endParaRPr lang="en-US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CE456F6-B4E1-FE70-B449-01AF3D5499FF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1922202" y="2143790"/>
            <a:ext cx="436575" cy="8053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7A8D758-2A7F-87E4-5A3B-D263B966FBAB}"/>
              </a:ext>
            </a:extLst>
          </p:cNvPr>
          <p:cNvSpPr txBox="1"/>
          <p:nvPr/>
        </p:nvSpPr>
        <p:spPr>
          <a:xfrm>
            <a:off x="432390" y="4733042"/>
            <a:ext cx="4878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/>
              <a:t>Inner slot cooling leads to higher temperatures with increasing iron losses.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677279-5F7F-227A-54ED-80907DC87E87}"/>
              </a:ext>
            </a:extLst>
          </p:cNvPr>
          <p:cNvSpPr txBox="1"/>
          <p:nvPr/>
        </p:nvSpPr>
        <p:spPr>
          <a:xfrm>
            <a:off x="5791631" y="4733042"/>
            <a:ext cx="56636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/>
              <a:t>Outer slot </a:t>
            </a:r>
            <a:r>
              <a:rPr lang="en-GB" sz="1800" dirty="0"/>
              <a:t>cooling leads to higher temperatures with increasing </a:t>
            </a:r>
            <a:r>
              <a:rPr lang="en-GB" sz="1800" noProof="0" dirty="0"/>
              <a:t>copper loss</a:t>
            </a:r>
          </a:p>
        </p:txBody>
      </p:sp>
    </p:spTree>
    <p:extLst>
      <p:ext uri="{BB962C8B-B14F-4D97-AF65-F5344CB8AC3E}">
        <p14:creationId xmlns:p14="http://schemas.microsoft.com/office/powerpoint/2010/main" val="2192932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217986D-737F-F406-4664-2FFB9A72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T" dirty="0"/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BB8EAC-CD84-88B5-E374-2C43B987E7C1}"/>
              </a:ext>
            </a:extLst>
          </p:cNvPr>
          <p:cNvSpPr txBox="1"/>
          <p:nvPr/>
        </p:nvSpPr>
        <p:spPr>
          <a:xfrm>
            <a:off x="1064069" y="1439853"/>
            <a:ext cx="10096034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The winding can be modeled as an equivalent entity to reduce computational cost.</a:t>
            </a:r>
          </a:p>
          <a:p>
            <a:pPr marL="342900" indent="-342900">
              <a:buFont typeface="+mj-lt"/>
              <a:buAutoNum type="arabicPeriod"/>
            </a:pP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 radial cooling channel configurations show the following characteristics: 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/>
              <a:t>Lamination-slot cooling: </a:t>
            </a:r>
          </a:p>
          <a:p>
            <a:r>
              <a:rPr lang="en-US" altLang="zh-CN" dirty="0"/>
              <a:t>           + </a:t>
            </a:r>
            <a:r>
              <a:rPr lang="en-US" dirty="0"/>
              <a:t>Easy to manufacture</a:t>
            </a:r>
          </a:p>
          <a:p>
            <a:r>
              <a:rPr lang="en-US" dirty="0"/>
              <a:t>           - Relatively limited cooling performance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/>
              <a:t>Winding outer-slot cooling</a:t>
            </a:r>
            <a:endParaRPr lang="en-US" b="1" dirty="0"/>
          </a:p>
          <a:p>
            <a:r>
              <a:rPr lang="en-US" dirty="0"/>
              <a:t>          + Better cooling of iron losses</a:t>
            </a:r>
          </a:p>
          <a:p>
            <a:r>
              <a:rPr lang="en-US" dirty="0"/>
              <a:t>          - Less effective cooling of copper losses.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/>
              <a:t>Winding inner-slot cooling</a:t>
            </a:r>
            <a:endParaRPr lang="en-US" b="1" dirty="0"/>
          </a:p>
          <a:p>
            <a:r>
              <a:rPr lang="en-US" dirty="0"/>
              <a:t>         + Better cooling of copper losses</a:t>
            </a:r>
          </a:p>
          <a:p>
            <a:r>
              <a:rPr lang="en-US" dirty="0"/>
              <a:t>         - Less effective cooling of iron losses.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283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222DC-542D-0A89-FB58-1C2241257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  <a:endParaRPr lang="en-I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185B6-23D4-E573-198A-C6F7F6CB5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</a:t>
            </a:r>
            <a:r>
              <a:rPr lang="en-IT" dirty="0"/>
              <a:t>ndrea.tonoli@polito.it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FB2808-8F44-0580-B9EB-2AB56CEFB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889104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631</Words>
  <Application>Microsoft Macintosh PowerPoint</Application>
  <PresentationFormat>Widescreen</PresentationFormat>
  <Paragraphs>130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Poppins SemiBold</vt:lpstr>
      <vt:lpstr>Tema di Office</vt:lpstr>
      <vt:lpstr>Effect of Stator Cooling Channel Position on Thermal Performance of Oil-Cooled Motor</vt:lpstr>
      <vt:lpstr>Motivations and objectives</vt:lpstr>
      <vt:lpstr>Study case: EESM motor</vt:lpstr>
      <vt:lpstr>Stator cooling strategies</vt:lpstr>
      <vt:lpstr>winding coordinate and boundary condition</vt:lpstr>
      <vt:lpstr>Equivalent winding</vt:lpstr>
      <vt:lpstr>Loss model and working point</vt:lpstr>
      <vt:lpstr>Results</vt:lpstr>
      <vt:lpstr>Results: temperatures in cross section</vt:lpstr>
      <vt:lpstr>Sensitivity analysis</vt:lpstr>
      <vt:lpstr>Conclusions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</dc:title>
  <dc:creator>Nicola Bonora</dc:creator>
  <cp:lastModifiedBy>Andrea  Tonoli</cp:lastModifiedBy>
  <cp:revision>12</cp:revision>
  <dcterms:created xsi:type="dcterms:W3CDTF">2017-02-04T20:07:44Z</dcterms:created>
  <dcterms:modified xsi:type="dcterms:W3CDTF">2026-09-03T08:54:57Z</dcterms:modified>
</cp:coreProperties>
</file>