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001"/>
    <a:srgbClr val="76323F"/>
    <a:srgbClr val="FF7401"/>
    <a:srgbClr val="FF3D01"/>
    <a:srgbClr val="884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8668" autoAdjust="0"/>
  </p:normalViewPr>
  <p:slideViewPr>
    <p:cSldViewPr snapToGrid="0" showGuides="1">
      <p:cViewPr varScale="1">
        <p:scale>
          <a:sx n="125" d="100"/>
          <a:sy n="125" d="100"/>
        </p:scale>
        <p:origin x="159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6030E-E6A6-4E46-A9B2-627BD01FF2A0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1F4EF-1E27-46A9-8EEE-7BE6F71B11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757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Buongiorno a tutti </a:t>
            </a:r>
            <a:r>
              <a:rPr lang="en-GB" dirty="0" err="1"/>
              <a:t>sono</a:t>
            </a:r>
            <a:r>
              <a:rPr lang="en-GB" dirty="0"/>
              <a:t> Matteo Galli e </a:t>
            </a:r>
            <a:r>
              <a:rPr lang="en-GB" dirty="0" err="1"/>
              <a:t>presento</a:t>
            </a:r>
            <a:r>
              <a:rPr lang="en-GB" dirty="0"/>
              <a:t> il </a:t>
            </a:r>
            <a:r>
              <a:rPr lang="en-GB" dirty="0" err="1"/>
              <a:t>lavoro</a:t>
            </a:r>
            <a:r>
              <a:rPr lang="en-GB" dirty="0"/>
              <a:t> dal </a:t>
            </a:r>
            <a:r>
              <a:rPr lang="en-GB" dirty="0" err="1"/>
              <a:t>titolo</a:t>
            </a:r>
            <a:r>
              <a:rPr lang="en-GB" dirty="0"/>
              <a:t> </a:t>
            </a:r>
            <a:r>
              <a:rPr lang="it-IT" sz="1200" dirty="0"/>
              <a:t>Modelli surrogati </a:t>
            </a:r>
            <a:r>
              <a:rPr lang="it-IT" sz="1200" dirty="0" err="1"/>
              <a:t>Physics-Informed</a:t>
            </a:r>
            <a:r>
              <a:rPr lang="it-IT" sz="1200" dirty="0"/>
              <a:t> ed </a:t>
            </a:r>
            <a:r>
              <a:rPr lang="it-IT" sz="1200" dirty="0" err="1"/>
              <a:t>Explainable</a:t>
            </a:r>
            <a:r>
              <a:rPr lang="it-IT" sz="1200" dirty="0"/>
              <a:t> per l'analisi strutturale automatizzata di </a:t>
            </a:r>
            <a:r>
              <a:rPr lang="it-IT" sz="1200" dirty="0" err="1"/>
              <a:t>piping</a:t>
            </a:r>
            <a:r>
              <a:rPr lang="it-IT" sz="1200" dirty="0"/>
              <a:t> nucleare secondo RCC-</a:t>
            </a:r>
            <a:r>
              <a:rPr lang="it-IT" sz="1200" dirty="0" err="1"/>
              <a:t>MRx</a:t>
            </a:r>
            <a:r>
              <a:rPr lang="en-GB" dirty="0"/>
              <a:t> Il </a:t>
            </a:r>
            <a:r>
              <a:rPr lang="en-GB" dirty="0" err="1"/>
              <a:t>lavoro</a:t>
            </a:r>
            <a:r>
              <a:rPr lang="en-GB" dirty="0"/>
              <a:t> ha per </a:t>
            </a:r>
            <a:r>
              <a:rPr lang="en-GB" dirty="0" err="1"/>
              <a:t>oggetto</a:t>
            </a:r>
            <a:r>
              <a:rPr lang="en-GB" dirty="0"/>
              <a:t> e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va</a:t>
            </a:r>
            <a:r>
              <a:rPr lang="en-GB" dirty="0"/>
              <a:t> </a:t>
            </a:r>
            <a:r>
              <a:rPr lang="en-GB" dirty="0" err="1"/>
              <a:t>sulla</a:t>
            </a:r>
            <a:r>
              <a:rPr lang="en-GB" dirty="0"/>
              <a:t> </a:t>
            </a:r>
            <a:r>
              <a:rPr lang="en-GB" dirty="0" err="1"/>
              <a:t>seconda</a:t>
            </a:r>
            <a:r>
              <a:rPr lang="en-GB" dirty="0"/>
              <a:t> slide</a:t>
            </a:r>
          </a:p>
          <a:p>
            <a:endParaRPr lang="it-IT" dirty="0"/>
          </a:p>
          <a:p>
            <a:r>
              <a:rPr lang="it-IT" dirty="0"/>
              <a:t>Se invece la persona che guida le presentazioni dice già il tuo nome e il titolo bisogna dire </a:t>
            </a:r>
          </a:p>
          <a:p>
            <a:endParaRPr lang="it-IT" dirty="0"/>
          </a:p>
          <a:p>
            <a:r>
              <a:rPr lang="it-IT" dirty="0"/>
              <a:t>Grazie per la presentazione e buongiorno a tutti, oggetto di questo lavoro è e si va sulla seconda slide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70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riguarda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automatizzata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gomito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piping,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esegue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l'intera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calcolo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senza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dell'operatore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144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gomito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16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prodotto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un'unica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esecuzione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supervisionata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dataset di 87.552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conformità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Su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dataset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surrogati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PB-LSI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interpolatore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deterministico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restituisce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dataset, 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XIPL-ML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machine learning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calcolate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tramite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elementi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finiti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51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4825C-9D68-3A7D-D662-8C19184E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DD906E-EB56-EB16-E753-06DF3D75A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22D7C-A0DD-F7FA-2A5E-5DCD82C39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studio è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raffreddamento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dell'Electron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Cyclotron Upper Launcher di ITER. 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gomiti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90°, dove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concentrano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massime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sollecitazioni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generate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dilatazione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elettromagnetici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60E98-820C-1115-3201-4C86CF678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361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CDB2E-8580-907C-52AA-131EB1028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969F7-A658-CA51-FA89-878BC8ABE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F583F9-81B5-78C3-552C-5AD3E1A84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cioè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VDE),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operative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anomalia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emergenza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guasto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ciascuna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corrisponde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A, C o D, con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ammissibili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restrittivi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all'aumentare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rarità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dell'evento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meccanismi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cedimento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due tipi: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controllati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come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ratcheting.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Ogni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linearizzato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Lungo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spessore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parete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degli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scomposta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membrana,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flessionale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membrana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di ratcheting,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BC3B1-7E85-CBB0-C86B-C19BF39C8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2023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C85B3-5209-FA7F-C4B7-C37F8EF75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C62E4-9675-E88D-6A02-35001A5C8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8EC1F-A1E3-5558-1FB9-526830B1E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pipeline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l'intero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tabella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finale. Una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Python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condizioni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genera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automaticamente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Ansys Workbench, ne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esegue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l'analisi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estrae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ogni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vengono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eseguite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termo-strutturali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di buckling. Dai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vengono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estratti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linearizzati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combinate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eseguite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secondo RCC-MRx.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87.552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804FC-1FBA-076C-806D-FD2C503F8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552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570D-FD1E-2C6C-7BFB-30F606D14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AAE73-E4C3-FF7F-FFF0-C3A18AFAA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75FDF-8BF4-BB73-1DE0-22D676D52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sinistra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riporta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schedula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parete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tutte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combinazioni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L'intervallo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molto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 poco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uno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circa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quattordici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le schedule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sottili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esposte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spesse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mantengono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l'effetto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moltiplicatore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VDE.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All'aumentare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diminuiscono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tendono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convergere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verso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comportamento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osserva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rispettivamente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due volte e mezzo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primo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snervamento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dal 10% al 50%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primo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snervamento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3018C-DC25-53A7-9739-4519122AE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312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15F6C-2501-BDC6-73E7-BC6F84DB1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575B0-EDF4-3C44-AB75-939A02F5A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F652D-5E4B-1032-E8AD-FA7749D2D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digital twin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costruito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delle 144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analizzate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confluiscono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ETL, dove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l'output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organizzato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un dataset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physics-informed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ciascuna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raccoglie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ancoraggio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D/t e D/2R,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moltiplicatori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87.552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successivo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densifica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dataset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tramite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interpolazione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trasformando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discreti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griglia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continua.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divide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due rami,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convergono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layer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RCC-MRx. Nessun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criterio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dal machine learning: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rimane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invariata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surrogati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ricostruire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alimentano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il PB-LSI,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interpolatore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deterministico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esamina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famiglia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diametri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restituisce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conformi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inferiore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l'XIPL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-ML.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physics-lifting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apprende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assoluto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amplificazione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adimensionale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ancorato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riferimento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FEM.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restituisce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simulate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l'analisi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SHAP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driver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previsione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C6E9A-5C73-F8FD-F577-188AB1FEB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6522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AEB2-6C59-7C67-F3B3-37185BF13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C2832-69EC-3827-3A8F-37F7FE5AF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07DAB7-B6DA-C5A8-55D0-DA7452773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PB-LSI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un'interpolazione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spazio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eseguire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nuova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stima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calcolati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assegnando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peso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maggiore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vicini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corrispondenza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disponibile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restituisce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esattamente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valore.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finestra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interattiva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selezionano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diametro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tubo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livelli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VDE,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scegliendo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criterio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ottimizzazione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design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bilanciato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massimo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esamina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l'intera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famiglia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ne produce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selezionando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visualizzato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report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tutte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910E7-78F7-EB4C-8457-89E9BC8A8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9557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48BF4-6F9C-A44C-8EB4-299DD8DFA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3AC0B2-0251-D323-EE9B-45254D9B5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17901-902F-247E-3760-3DA10C084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riportati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ottimale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DN32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schedula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sinistra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mostrate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membrana e membrana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più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alto e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basso.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aumenta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quelle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rimanendo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sempre al di sotto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ammissibile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tutti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uno, con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VDE.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riportati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ratcheting. 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elevati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dell'ordine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rappresentano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dimensionante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vale per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riportata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dimensionamento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dagli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meccanismi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94B5A-8377-555D-9F53-FDEB8C1CC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683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EAD85-4C83-8CAF-166D-1350C88C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DC7E28-93E6-3496-8F93-D18A10909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9D40E-D164-DEA3-1E1F-59DF3D070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secondo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surrogato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l'XIPL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-ML,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sviluppato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estendere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database FEM.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superfici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risposta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discretizzate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rimane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coerente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meccanica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con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attraverso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ancoraggi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il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physics-lifting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direttamente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amplificazione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rispetto a uno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riferimento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proveniente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dal FEM.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fissa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scala,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apprende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soltanto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mantenendo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l'affidabilità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output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grandezze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richieste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Pm e Pm + Pb,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direttamente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utilizzabili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Sulla sinistra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vedete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operativo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seleziona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impostano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restituisce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esempio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DN32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completamente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escluso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dal training,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l'ha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visto.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Nonostante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ciò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vicina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FEM, con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circa il 3%.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9D67B-1EB1-E66E-7231-C03AD2248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5535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B014-1CE0-6B9D-64ED-507847A9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B9F953-4D64-E078-4AC1-7E8A74FA0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96154-27C6-6CA5-6A04-D9E6A79FF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ulteriore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output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l'analisi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SHAP,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singole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variabili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ciascuna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Le barre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rappresentano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aumentano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sforzo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riducono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l'amplificazione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base indica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riferimento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vicino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valori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corrispondono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maggior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disponibile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soli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risposta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principalmente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moltiplicatore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pressione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snellezza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tubo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D/t.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sismica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VDE,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diventano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predominanti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moltiplicatore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curvatura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L'analisi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conferma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coerenza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aspetto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essenziale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applicazioni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ambito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nucleare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3ACC9-B94E-2E67-4C31-4671E1113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494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39343-0410-A60D-0325-58D1D279D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6B13E-A4ED-BDAE-326B-0972EC3A8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6AA3A-8959-E926-C6A3-03B17B34B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lavoro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dimostra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completa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gomiti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piping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nucleare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oltre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87.000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un'unica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esecuzione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supervisionata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dataset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sviluppati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surrogati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il PB-LSI,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interpola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spazio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carichi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l'XIPL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-ML,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geometrie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simulate,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mantenendo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stesso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layer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deterministico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RCC-MRx.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è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trasformazione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campagna FEM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discreta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uno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strumento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progettazione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continuo 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verificabile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deterministico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dove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normativa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richiede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predittivo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dove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consente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ridurre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tempi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computazionali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ringrazio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l'attenzione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resto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disposizione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domande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A5561-B80A-9BD1-98F5-F4C465BC8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31F4EF-1E27-46A9-8EEE-7BE6F71B11D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60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F3BD4-015F-4D13-ADBC-ED10F1691ABD}" type="datetime1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51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6323F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E06B214-C8AC-42EC-927E-9025A751B483}" type="datetime1">
              <a:rPr lang="it-IT" smtClean="0"/>
              <a:t>31/08/2026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133" y="487362"/>
            <a:ext cx="1608667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7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solidFill>
          <a:srgbClr val="7632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F8E881-2BFA-4F9A-ACE0-F08E4686AA69}" type="datetime1">
              <a:rPr lang="it-IT" smtClean="0"/>
              <a:t>31/08/2026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AIAS2025 | 3-6 Settembre | Firenze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12762"/>
            <a:ext cx="2070314" cy="62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4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6323F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8EF9BE-C27F-4B28-9FEE-89F0581CFE22}" type="datetime1">
              <a:rPr lang="it-IT" smtClean="0"/>
              <a:t>31/08/2026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133" y="487362"/>
            <a:ext cx="1608667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6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ABE23-741C-4789-A370-E44D8DEBF196}" type="datetime1">
              <a:rPr lang="it-IT" smtClean="0"/>
              <a:t>31/08/2026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66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82AA-2FA6-4F85-8EEC-739883023554}" type="datetime1">
              <a:rPr lang="it-IT" smtClean="0"/>
              <a:t>31/08/2026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40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5FFE-9CA1-4DF7-97C6-2F6D2CC5EF8A}" type="datetime1">
              <a:rPr lang="it-IT" smtClean="0"/>
              <a:t>31/08/2026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81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2BB9-69D5-4BB2-91A9-60E7DE3F0948}" type="datetime1">
              <a:rPr lang="it-IT" smtClean="0"/>
              <a:t>31/08/2026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90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A040B-E189-412C-BA2C-ABAC92C12637}" type="datetime1">
              <a:rPr lang="it-IT" smtClean="0"/>
              <a:t>31/08/2026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26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DA75-F670-48BD-94E4-9FA8F4525570}" type="datetime1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44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CF80-022D-4967-9236-95F71AAEE273}" type="datetime1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5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06933" cy="727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185333"/>
            <a:ext cx="10515600" cy="4991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678C3-7E30-44F3-ABC9-D82FFA1AAE48}" type="datetime1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AIAS2025 | 3-6 Settembre | Firenze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8A035-84A9-4BD7-ABC5-06E7CF798650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838200" y="1134531"/>
            <a:ext cx="10515600" cy="0"/>
          </a:xfrm>
          <a:prstGeom prst="line">
            <a:avLst/>
          </a:prstGeom>
          <a:ln w="19050">
            <a:solidFill>
              <a:srgbClr val="7632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 userDrawn="1"/>
        </p:nvCxnSpPr>
        <p:spPr>
          <a:xfrm>
            <a:off x="838200" y="6270100"/>
            <a:ext cx="10515600" cy="0"/>
          </a:xfrm>
          <a:prstGeom prst="line">
            <a:avLst/>
          </a:prstGeom>
          <a:ln w="19050">
            <a:solidFill>
              <a:srgbClr val="7632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07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0.png"/><Relationship Id="rId15" Type="http://schemas.openxmlformats.org/officeDocument/2006/relationships/image" Target="../media/image20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Modelli surrogati </a:t>
            </a:r>
            <a:r>
              <a:rPr lang="it-IT" sz="4000" dirty="0" err="1"/>
              <a:t>Physics-Informed</a:t>
            </a:r>
            <a:r>
              <a:rPr lang="it-IT" sz="4000" dirty="0"/>
              <a:t> ed </a:t>
            </a:r>
            <a:r>
              <a:rPr lang="it-IT" sz="4000" dirty="0" err="1"/>
              <a:t>Explainable</a:t>
            </a:r>
            <a:r>
              <a:rPr lang="it-IT" sz="4000" dirty="0"/>
              <a:t> per l'analisi strutturale automatizzata di </a:t>
            </a:r>
            <a:r>
              <a:rPr lang="it-IT" sz="4000" dirty="0" err="1"/>
              <a:t>piping</a:t>
            </a:r>
            <a:r>
              <a:rPr lang="it-IT" sz="4000" dirty="0"/>
              <a:t> nucleare secondo RCC-</a:t>
            </a:r>
            <a:r>
              <a:rPr lang="it-IT" sz="4000" dirty="0" err="1"/>
              <a:t>MRx</a:t>
            </a:r>
            <a:endParaRPr lang="it-IT" sz="40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838200" y="4699794"/>
            <a:ext cx="10515600" cy="1500187"/>
          </a:xfrm>
        </p:spPr>
        <p:txBody>
          <a:bodyPr/>
          <a:lstStyle/>
          <a:p>
            <a:r>
              <a:rPr lang="it-IT" dirty="0"/>
              <a:t>Antonietta Lo Conte</a:t>
            </a:r>
            <a:r>
              <a:rPr lang="it-IT" baseline="30000" dirty="0"/>
              <a:t>(1)</a:t>
            </a:r>
            <a:r>
              <a:rPr lang="it-IT" dirty="0"/>
              <a:t>,  Federico Perotti</a:t>
            </a:r>
            <a:r>
              <a:rPr lang="it-IT" baseline="30000" dirty="0"/>
              <a:t>(2)</a:t>
            </a:r>
            <a:r>
              <a:rPr lang="it-IT" dirty="0"/>
              <a:t>, </a:t>
            </a:r>
            <a:r>
              <a:rPr lang="it-IT" u="sng" dirty="0"/>
              <a:t>Matteo Galli</a:t>
            </a:r>
            <a:r>
              <a:rPr lang="it-IT" u="sng" baseline="30000" dirty="0"/>
              <a:t>(1)</a:t>
            </a:r>
          </a:p>
          <a:p>
            <a:r>
              <a:rPr lang="it-IT" sz="1800" baseline="30000" dirty="0"/>
              <a:t>(1)</a:t>
            </a:r>
            <a:r>
              <a:rPr lang="it-IT" sz="1800" dirty="0"/>
              <a:t>Politecnico di Milano, Dipartimento  di Ingegneria Meccanica</a:t>
            </a:r>
          </a:p>
          <a:p>
            <a:r>
              <a:rPr lang="it-IT" sz="1800" baseline="30000" dirty="0"/>
              <a:t>(2) </a:t>
            </a:r>
            <a:r>
              <a:rPr lang="it-IT" sz="1800" dirty="0"/>
              <a:t>Politecnico di Milano, Dipartimento di Ingegneria Civile e Ambientale 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400" dirty="0"/>
              <a:t>AIAS2026 | 2-5 Settembre | Milano</a:t>
            </a:r>
          </a:p>
        </p:txBody>
      </p:sp>
    </p:spTree>
    <p:extLst>
      <p:ext uri="{BB962C8B-B14F-4D97-AF65-F5344CB8AC3E}">
        <p14:creationId xmlns:p14="http://schemas.microsoft.com/office/powerpoint/2010/main" val="412258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SOMMARIO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3" name="CasellaDiTesto 3">
            <a:extLst>
              <a:ext uri="{FF2B5EF4-FFF2-40B4-BE49-F238E27FC236}">
                <a16:creationId xmlns:a16="http://schemas.microsoft.com/office/drawing/2014/main" id="{53F11534-FAC2-6574-AE2F-EFEE0F5E6C49}"/>
              </a:ext>
            </a:extLst>
          </p:cNvPr>
          <p:cNvSpPr txBox="1"/>
          <p:nvPr/>
        </p:nvSpPr>
        <p:spPr>
          <a:xfrm>
            <a:off x="305800" y="1387150"/>
            <a:ext cx="6641178" cy="4532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1" dirty="0">
                <a:solidFill>
                  <a:srgbClr val="CD0001"/>
                </a:solidFill>
              </a:rPr>
              <a:t>PROCEDURA AUTOMATIZZATA </a:t>
            </a:r>
            <a:r>
              <a:rPr lang="en-GB" sz="2000" dirty="0"/>
              <a:t>per </a:t>
            </a:r>
            <a:r>
              <a:rPr lang="en-GB" sz="2000" dirty="0" err="1"/>
              <a:t>l'analisi</a:t>
            </a:r>
            <a:r>
              <a:rPr lang="en-GB" sz="2000" dirty="0"/>
              <a:t> </a:t>
            </a:r>
            <a:r>
              <a:rPr lang="en-GB" sz="2000" dirty="0" err="1"/>
              <a:t>parametrica</a:t>
            </a:r>
            <a:r>
              <a:rPr lang="en-GB" sz="2000" dirty="0"/>
              <a:t>, </a:t>
            </a:r>
            <a:r>
              <a:rPr lang="en-GB" sz="2000" dirty="0" err="1"/>
              <a:t>basata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dirty="0" err="1"/>
              <a:t>analisi</a:t>
            </a:r>
            <a:r>
              <a:rPr lang="en-GB" sz="2000" dirty="0"/>
              <a:t> FEM,  di piping per </a:t>
            </a:r>
            <a:r>
              <a:rPr lang="en-GB" sz="2000" dirty="0" err="1"/>
              <a:t>applicazioni</a:t>
            </a:r>
            <a:r>
              <a:rPr lang="en-GB" sz="2000" dirty="0"/>
              <a:t> </a:t>
            </a:r>
            <a:r>
              <a:rPr lang="en-GB" sz="2000" dirty="0" err="1"/>
              <a:t>nucleari</a:t>
            </a:r>
            <a:r>
              <a:rPr lang="en-GB" sz="2000" dirty="0"/>
              <a:t>.</a:t>
            </a:r>
          </a:p>
          <a:p>
            <a:pPr algn="just"/>
            <a:endParaRPr lang="en-GB" sz="1300" dirty="0"/>
          </a:p>
          <a:p>
            <a:pPr algn="just"/>
            <a:r>
              <a:rPr lang="en-GB" sz="2000" dirty="0" err="1"/>
              <a:t>Applicata</a:t>
            </a:r>
            <a:r>
              <a:rPr lang="en-GB" sz="2000" dirty="0"/>
              <a:t> in modo </a:t>
            </a:r>
            <a:r>
              <a:rPr lang="en-GB" sz="2000" dirty="0" err="1"/>
              <a:t>autonomo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CD0001"/>
                </a:solidFill>
              </a:rPr>
              <a:t>144 </a:t>
            </a:r>
            <a:r>
              <a:rPr lang="en-GB" sz="2000" b="1" dirty="0" err="1">
                <a:solidFill>
                  <a:srgbClr val="CD0001"/>
                </a:solidFill>
              </a:rPr>
              <a:t>geometrie</a:t>
            </a:r>
            <a:r>
              <a:rPr lang="en-GB" sz="2000" b="1" dirty="0">
                <a:solidFill>
                  <a:srgbClr val="CD0001"/>
                </a:solidFill>
              </a:rPr>
              <a:t> </a:t>
            </a:r>
            <a:r>
              <a:rPr lang="en-GB" sz="2000" dirty="0"/>
              <a:t>di </a:t>
            </a:r>
            <a:r>
              <a:rPr lang="en-GB" sz="2000" dirty="0" err="1"/>
              <a:t>gomito</a:t>
            </a:r>
            <a:r>
              <a:rPr lang="en-GB" sz="2000" dirty="0"/>
              <a:t> e </a:t>
            </a:r>
            <a:r>
              <a:rPr lang="en-GB" sz="2000" b="1" dirty="0">
                <a:solidFill>
                  <a:srgbClr val="CD0001"/>
                </a:solidFill>
              </a:rPr>
              <a:t>16 </a:t>
            </a:r>
            <a:r>
              <a:rPr lang="en-GB" sz="2000" b="1" dirty="0" err="1">
                <a:solidFill>
                  <a:srgbClr val="CD0001"/>
                </a:solidFill>
              </a:rPr>
              <a:t>Categorie</a:t>
            </a:r>
            <a:r>
              <a:rPr lang="en-GB" sz="2000" b="1" dirty="0">
                <a:solidFill>
                  <a:srgbClr val="CD0001"/>
                </a:solidFill>
              </a:rPr>
              <a:t> di Carico</a:t>
            </a:r>
            <a:r>
              <a:rPr lang="en-GB" sz="2000" dirty="0"/>
              <a:t>, la </a:t>
            </a:r>
            <a:r>
              <a:rPr lang="en-GB" sz="2000" dirty="0" err="1"/>
              <a:t>procedura</a:t>
            </a:r>
            <a:r>
              <a:rPr lang="en-GB" sz="2000" dirty="0"/>
              <a:t> produce, in </a:t>
            </a:r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/>
              <a:t>singola</a:t>
            </a:r>
            <a:r>
              <a:rPr lang="en-GB" sz="2000" dirty="0"/>
              <a:t> </a:t>
            </a:r>
            <a:r>
              <a:rPr lang="en-GB" sz="2000" dirty="0" err="1"/>
              <a:t>esecuzione</a:t>
            </a:r>
            <a:r>
              <a:rPr lang="en-GB" sz="2000" dirty="0"/>
              <a:t> non </a:t>
            </a:r>
            <a:r>
              <a:rPr lang="en-GB" sz="2000" dirty="0" err="1"/>
              <a:t>supervisionata</a:t>
            </a:r>
            <a:r>
              <a:rPr lang="en-GB" sz="2000" dirty="0"/>
              <a:t>, un </a:t>
            </a:r>
            <a:r>
              <a:rPr lang="en-GB" sz="2000" b="1" dirty="0">
                <a:solidFill>
                  <a:srgbClr val="CD0001"/>
                </a:solidFill>
              </a:rPr>
              <a:t>dataset </a:t>
            </a:r>
            <a:r>
              <a:rPr lang="en-GB" sz="2000" b="1" dirty="0" err="1">
                <a:solidFill>
                  <a:srgbClr val="CD0001"/>
                </a:solidFill>
              </a:rPr>
              <a:t>consolidato</a:t>
            </a:r>
            <a:r>
              <a:rPr lang="en-GB" sz="2000" b="1" dirty="0">
                <a:solidFill>
                  <a:srgbClr val="CD0001"/>
                </a:solidFill>
              </a:rPr>
              <a:t> di 87552 </a:t>
            </a:r>
            <a:r>
              <a:rPr lang="en-GB" sz="2000" b="1" dirty="0" err="1">
                <a:solidFill>
                  <a:srgbClr val="CD0001"/>
                </a:solidFill>
              </a:rPr>
              <a:t>verifiche</a:t>
            </a:r>
            <a:r>
              <a:rPr lang="en-GB" sz="2000" b="1" dirty="0">
                <a:solidFill>
                  <a:srgbClr val="CD0001"/>
                </a:solidFill>
              </a:rPr>
              <a:t> </a:t>
            </a:r>
            <a:r>
              <a:rPr lang="en-GB" sz="2000" dirty="0"/>
              <a:t>di </a:t>
            </a:r>
            <a:r>
              <a:rPr lang="en-GB" sz="2000" dirty="0" err="1"/>
              <a:t>conformità</a:t>
            </a:r>
            <a:r>
              <a:rPr lang="en-GB" sz="2000" dirty="0"/>
              <a:t> alla normative RCC-MRx.</a:t>
            </a:r>
          </a:p>
          <a:p>
            <a:pPr algn="just"/>
            <a:endParaRPr lang="en-GB" sz="1300" dirty="0"/>
          </a:p>
          <a:p>
            <a:pPr algn="just"/>
            <a:r>
              <a:rPr lang="en-GB" sz="2000" i="1" u="sng" dirty="0"/>
              <a:t>Il dataset </a:t>
            </a:r>
            <a:r>
              <a:rPr lang="en-GB" sz="2000" i="1" u="sng" dirty="0" err="1"/>
              <a:t>alimenta</a:t>
            </a:r>
            <a:r>
              <a:rPr lang="en-GB" sz="2000" i="1" u="sng" dirty="0"/>
              <a:t> due </a:t>
            </a:r>
            <a:r>
              <a:rPr lang="en-GB" sz="2000" i="1" u="sng" dirty="0" err="1"/>
              <a:t>modelli</a:t>
            </a:r>
            <a:r>
              <a:rPr lang="en-GB" sz="2000" i="1" u="sng" dirty="0"/>
              <a:t> </a:t>
            </a:r>
            <a:r>
              <a:rPr lang="en-GB" sz="2000" i="1" u="sng" dirty="0" err="1"/>
              <a:t>surrogati</a:t>
            </a:r>
            <a:r>
              <a:rPr lang="en-GB" sz="2000" i="1" u="sng" dirty="0"/>
              <a:t>:</a:t>
            </a:r>
          </a:p>
          <a:p>
            <a:pPr algn="ctr"/>
            <a:endParaRPr lang="en-GB" sz="1050" dirty="0"/>
          </a:p>
          <a:p>
            <a:pPr algn="just"/>
            <a:endParaRPr lang="en-GB" sz="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CD0001"/>
                </a:solidFill>
              </a:rPr>
              <a:t>PB-LSI</a:t>
            </a:r>
            <a:r>
              <a:rPr lang="en-GB" sz="2000" b="1" dirty="0">
                <a:solidFill>
                  <a:srgbClr val="CD0001"/>
                </a:solidFill>
              </a:rPr>
              <a:t>:</a:t>
            </a:r>
            <a:r>
              <a:rPr lang="en-GB" sz="2000" b="1" dirty="0">
                <a:solidFill>
                  <a:srgbClr val="65829B"/>
                </a:solidFill>
              </a:rPr>
              <a:t> </a:t>
            </a:r>
            <a:r>
              <a:rPr lang="en-GB" sz="2000" dirty="0" err="1"/>
              <a:t>interpolatore</a:t>
            </a:r>
            <a:r>
              <a:rPr lang="en-GB" sz="2000" dirty="0"/>
              <a:t> </a:t>
            </a:r>
            <a:r>
              <a:rPr lang="en-GB" sz="2000" dirty="0" err="1"/>
              <a:t>deterministico</a:t>
            </a:r>
            <a:r>
              <a:rPr lang="en-GB" sz="2000" dirty="0"/>
              <a:t> </a:t>
            </a:r>
            <a:r>
              <a:rPr lang="en-GB" sz="2000" dirty="0" err="1"/>
              <a:t>dei</a:t>
            </a:r>
            <a:r>
              <a:rPr lang="en-GB" sz="2000" dirty="0"/>
              <a:t> </a:t>
            </a:r>
            <a:r>
              <a:rPr lang="en-GB" sz="2000" dirty="0" err="1"/>
              <a:t>fattori</a:t>
            </a:r>
            <a:r>
              <a:rPr lang="en-GB" sz="2000" dirty="0"/>
              <a:t> di </a:t>
            </a:r>
            <a:r>
              <a:rPr lang="en-GB" sz="2000" dirty="0" err="1"/>
              <a:t>sicurezza</a:t>
            </a:r>
            <a:r>
              <a:rPr lang="en-GB" sz="2000" dirty="0"/>
              <a:t> </a:t>
            </a:r>
            <a:r>
              <a:rPr lang="en-GB" sz="2000" i="1" dirty="0"/>
              <a:t>al </a:t>
            </a:r>
            <a:r>
              <a:rPr lang="en-GB" sz="2000" i="1" dirty="0" err="1"/>
              <a:t>variare</a:t>
            </a:r>
            <a:r>
              <a:rPr lang="en-GB" sz="2000" i="1" dirty="0"/>
              <a:t> delle </a:t>
            </a:r>
            <a:r>
              <a:rPr lang="en-GB" sz="2000" i="1" dirty="0" err="1"/>
              <a:t>condizioni</a:t>
            </a:r>
            <a:r>
              <a:rPr lang="en-GB" sz="2000" i="1" dirty="0"/>
              <a:t> di </a:t>
            </a:r>
            <a:r>
              <a:rPr lang="en-GB" sz="2000" i="1" dirty="0" err="1"/>
              <a:t>carico</a:t>
            </a:r>
            <a:r>
              <a:rPr lang="en-GB" sz="2000" dirty="0"/>
              <a:t>, per le </a:t>
            </a:r>
            <a:r>
              <a:rPr lang="en-GB" sz="2000" dirty="0" err="1"/>
              <a:t>geometrie</a:t>
            </a:r>
            <a:r>
              <a:rPr lang="en-GB" sz="2000" dirty="0"/>
              <a:t> </a:t>
            </a:r>
            <a:r>
              <a:rPr lang="en-GB" sz="2000" dirty="0" err="1"/>
              <a:t>nel</a:t>
            </a:r>
            <a:r>
              <a:rPr lang="en-GB" sz="2000" dirty="0"/>
              <a:t> dataset.</a:t>
            </a:r>
            <a:endParaRPr lang="en-GB" sz="1050" b="1" dirty="0">
              <a:solidFill>
                <a:srgbClr val="21365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CD0001"/>
                </a:solidFill>
              </a:rPr>
              <a:t>XIPL-ML: </a:t>
            </a:r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/>
              <a:t>tecnica</a:t>
            </a:r>
            <a:r>
              <a:rPr lang="en-GB" sz="2000" dirty="0"/>
              <a:t> di machine learning in </a:t>
            </a:r>
            <a:r>
              <a:rPr lang="en-GB" sz="2000" dirty="0" err="1"/>
              <a:t>grado</a:t>
            </a:r>
            <a:r>
              <a:rPr lang="en-GB" sz="2000" dirty="0"/>
              <a:t> di </a:t>
            </a:r>
            <a:r>
              <a:rPr lang="en-GB" sz="2000" dirty="0" err="1"/>
              <a:t>predire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fattori</a:t>
            </a:r>
            <a:r>
              <a:rPr lang="en-GB" sz="2000" dirty="0"/>
              <a:t> di </a:t>
            </a:r>
            <a:r>
              <a:rPr lang="en-GB" sz="2000" dirty="0" err="1"/>
              <a:t>sicurezza</a:t>
            </a:r>
            <a:r>
              <a:rPr lang="en-GB" sz="2000" dirty="0"/>
              <a:t> </a:t>
            </a:r>
            <a:r>
              <a:rPr lang="en-GB" sz="2000" i="1" dirty="0"/>
              <a:t>per </a:t>
            </a:r>
            <a:r>
              <a:rPr lang="en-GB" sz="2000" i="1" dirty="0" err="1"/>
              <a:t>nuove</a:t>
            </a:r>
            <a:r>
              <a:rPr lang="en-GB" sz="2000" i="1" dirty="0"/>
              <a:t> </a:t>
            </a:r>
            <a:r>
              <a:rPr lang="en-GB" sz="2000" i="1" dirty="0" err="1"/>
              <a:t>geometrie</a:t>
            </a:r>
            <a:endParaRPr lang="en-GB" sz="2000" dirty="0"/>
          </a:p>
        </p:txBody>
      </p:sp>
      <p:sp>
        <p:nvSpPr>
          <p:cNvPr id="8" name="CasellaDiTesto 5">
            <a:extLst>
              <a:ext uri="{FF2B5EF4-FFF2-40B4-BE49-F238E27FC236}">
                <a16:creationId xmlns:a16="http://schemas.microsoft.com/office/drawing/2014/main" id="{1464192B-F8A7-AFF7-432B-9652B01008C6}"/>
              </a:ext>
            </a:extLst>
          </p:cNvPr>
          <p:cNvSpPr txBox="1"/>
          <p:nvPr/>
        </p:nvSpPr>
        <p:spPr>
          <a:xfrm>
            <a:off x="6774240" y="4653377"/>
            <a:ext cx="594178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Spazio</a:t>
            </a:r>
            <a:r>
              <a:rPr lang="en-GB" sz="13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GB" sz="13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progetto</a:t>
            </a:r>
            <a:r>
              <a:rPr lang="en-GB" sz="13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3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parametrico</a:t>
            </a:r>
            <a:r>
              <a:rPr lang="en-GB" sz="13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144 </a:t>
            </a:r>
            <a:r>
              <a:rPr lang="en-GB" sz="13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configurazioni</a:t>
            </a:r>
            <a:r>
              <a:rPr lang="en-GB" sz="13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GOMITO</a:t>
            </a:r>
            <a:endParaRPr lang="en-US" sz="13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magine 7">
            <a:extLst>
              <a:ext uri="{FF2B5EF4-FFF2-40B4-BE49-F238E27FC236}">
                <a16:creationId xmlns:a16="http://schemas.microsoft.com/office/drawing/2014/main" id="{C5518636-5080-D565-13BF-BA5F2DA5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533" y="1171917"/>
            <a:ext cx="3701197" cy="3460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D6B9E7-7899-9F6E-095B-9CB5926C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69" b="2667"/>
          <a:stretch>
            <a:fillRect/>
          </a:stretch>
        </p:blipFill>
        <p:spPr>
          <a:xfrm>
            <a:off x="7974879" y="4937669"/>
            <a:ext cx="3687948" cy="12954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B9208-775D-448B-66ED-883F5ED8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1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6866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58718-7C56-76F7-0BE2-B4EF6854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521C31D1-3960-0D6D-4B59-10304A8B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Sistema di </a:t>
            </a:r>
            <a:r>
              <a:rPr lang="en-GB" dirty="0" err="1"/>
              <a:t>Raffreddamento</a:t>
            </a:r>
            <a:r>
              <a:rPr lang="en-GB" dirty="0"/>
              <a:t> </a:t>
            </a:r>
            <a:r>
              <a:rPr lang="en-GB" dirty="0" err="1"/>
              <a:t>dell'Electron</a:t>
            </a:r>
            <a:r>
              <a:rPr lang="en-GB" dirty="0"/>
              <a:t> Cyclotron Upper Launcher di ITER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37CB3AE-02C1-9202-C6B1-37368841B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pic>
        <p:nvPicPr>
          <p:cNvPr id="2" name="Immagine 7">
            <a:extLst>
              <a:ext uri="{FF2B5EF4-FFF2-40B4-BE49-F238E27FC236}">
                <a16:creationId xmlns:a16="http://schemas.microsoft.com/office/drawing/2014/main" id="{7BD31C4B-A4C7-A7C2-E515-6DB760F12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081" y="1324027"/>
            <a:ext cx="8191472" cy="4832969"/>
          </a:xfrm>
          <a:prstGeom prst="rect">
            <a:avLst/>
          </a:prstGeom>
        </p:spPr>
      </p:pic>
      <p:pic>
        <p:nvPicPr>
          <p:cNvPr id="6" name="Immagine 8">
            <a:extLst>
              <a:ext uri="{FF2B5EF4-FFF2-40B4-BE49-F238E27FC236}">
                <a16:creationId xmlns:a16="http://schemas.microsoft.com/office/drawing/2014/main" id="{60FA29D1-CC84-B4D4-8F89-694BBD965C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t="2738" r="15707" b="2154"/>
          <a:stretch>
            <a:fillRect/>
          </a:stretch>
        </p:blipFill>
        <p:spPr>
          <a:xfrm>
            <a:off x="9804903" y="1181882"/>
            <a:ext cx="2378357" cy="2331365"/>
          </a:xfrm>
          <a:prstGeom prst="rect">
            <a:avLst/>
          </a:prstGeom>
        </p:spPr>
      </p:pic>
      <p:cxnSp>
        <p:nvCxnSpPr>
          <p:cNvPr id="7" name="Connettore 2 10">
            <a:extLst>
              <a:ext uri="{FF2B5EF4-FFF2-40B4-BE49-F238E27FC236}">
                <a16:creationId xmlns:a16="http://schemas.microsoft.com/office/drawing/2014/main" id="{6600AEF8-C595-A454-348A-9D57503A3BCA}"/>
              </a:ext>
            </a:extLst>
          </p:cNvPr>
          <p:cNvCxnSpPr>
            <a:cxnSpLocks/>
          </p:cNvCxnSpPr>
          <p:nvPr/>
        </p:nvCxnSpPr>
        <p:spPr>
          <a:xfrm flipV="1">
            <a:off x="9328150" y="2060575"/>
            <a:ext cx="788988" cy="8032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13">
            <a:extLst>
              <a:ext uri="{FF2B5EF4-FFF2-40B4-BE49-F238E27FC236}">
                <a16:creationId xmlns:a16="http://schemas.microsoft.com/office/drawing/2014/main" id="{7C1F0979-B97C-1303-A0B0-D41E9DBF80A0}"/>
              </a:ext>
            </a:extLst>
          </p:cNvPr>
          <p:cNvSpPr txBox="1"/>
          <p:nvPr/>
        </p:nvSpPr>
        <p:spPr>
          <a:xfrm>
            <a:off x="7071" y="1393687"/>
            <a:ext cx="406801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CD0001"/>
                </a:solidFill>
              </a:rPr>
              <a:t>L'ELECTRON CYCLOTRON UPPER LAUNCHER </a:t>
            </a:r>
            <a:r>
              <a:rPr lang="en-GB" sz="2000" dirty="0" err="1"/>
              <a:t>eroga</a:t>
            </a:r>
            <a:r>
              <a:rPr lang="en-GB" sz="2000" dirty="0"/>
              <a:t> </a:t>
            </a:r>
            <a:r>
              <a:rPr lang="en-GB" sz="2000" dirty="0" err="1"/>
              <a:t>potenza</a:t>
            </a:r>
            <a:r>
              <a:rPr lang="en-GB" sz="2000" dirty="0"/>
              <a:t> a </a:t>
            </a:r>
            <a:r>
              <a:rPr lang="en-GB" sz="2000" dirty="0" err="1"/>
              <a:t>microonde</a:t>
            </a:r>
            <a:r>
              <a:rPr lang="en-GB" sz="2000" dirty="0"/>
              <a:t> </a:t>
            </a:r>
            <a:r>
              <a:rPr lang="en-GB" sz="2000" dirty="0" err="1"/>
              <a:t>ai</a:t>
            </a:r>
            <a:r>
              <a:rPr lang="en-GB" sz="2000" dirty="0"/>
              <a:t> </a:t>
            </a:r>
            <a:r>
              <a:rPr lang="en-GB" sz="2000" dirty="0" err="1"/>
              <a:t>fini</a:t>
            </a:r>
            <a:r>
              <a:rPr lang="en-GB" sz="2000" dirty="0"/>
              <a:t> della </a:t>
            </a:r>
            <a:r>
              <a:rPr lang="en-GB" sz="2000" dirty="0" err="1"/>
              <a:t>stabilizzazione</a:t>
            </a:r>
            <a:r>
              <a:rPr lang="en-GB" sz="2000" dirty="0"/>
              <a:t> </a:t>
            </a:r>
            <a:r>
              <a:rPr lang="en-GB" sz="2000" dirty="0" err="1"/>
              <a:t>magnetoidrodinamica</a:t>
            </a:r>
            <a:r>
              <a:rPr lang="en-GB" sz="2000" dirty="0"/>
              <a:t> del plasma.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884545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b="1" dirty="0" err="1">
                <a:solidFill>
                  <a:srgbClr val="CD0001"/>
                </a:solidFill>
              </a:rPr>
              <a:t>Gli</a:t>
            </a:r>
            <a:r>
              <a:rPr lang="en-GB" sz="2000" b="1" dirty="0">
                <a:solidFill>
                  <a:srgbClr val="CD0001"/>
                </a:solidFill>
              </a:rPr>
              <a:t> Elbow del Sistema di </a:t>
            </a:r>
            <a:r>
              <a:rPr lang="en-GB" sz="2000" b="1" dirty="0" err="1">
                <a:solidFill>
                  <a:srgbClr val="CD0001"/>
                </a:solidFill>
              </a:rPr>
              <a:t>raffreddamento</a:t>
            </a:r>
            <a:r>
              <a:rPr lang="en-GB" sz="2000" b="1" dirty="0">
                <a:solidFill>
                  <a:srgbClr val="CD0001"/>
                </a:solidFill>
              </a:rPr>
              <a:t> </a:t>
            </a:r>
            <a:r>
              <a:rPr lang="en-GB" sz="2000" dirty="0" err="1"/>
              <a:t>concentrano</a:t>
            </a:r>
            <a:r>
              <a:rPr lang="en-GB" sz="2000" dirty="0"/>
              <a:t> severe </a:t>
            </a:r>
            <a:r>
              <a:rPr lang="en-GB" sz="2000" dirty="0" err="1"/>
              <a:t>sollecitazioni</a:t>
            </a:r>
            <a:r>
              <a:rPr lang="en-GB" sz="2000" dirty="0"/>
              <a:t> </a:t>
            </a:r>
            <a:r>
              <a:rPr lang="en-GB" sz="2000" dirty="0" err="1"/>
              <a:t>indotte</a:t>
            </a:r>
            <a:r>
              <a:rPr lang="en-GB" sz="2000" dirty="0"/>
              <a:t> </a:t>
            </a:r>
            <a:r>
              <a:rPr lang="en-GB" sz="2000" dirty="0" err="1"/>
              <a:t>dalla</a:t>
            </a:r>
            <a:r>
              <a:rPr lang="en-GB" sz="2000" dirty="0"/>
              <a:t> </a:t>
            </a:r>
            <a:r>
              <a:rPr lang="en-GB" sz="2000" dirty="0" err="1"/>
              <a:t>dilatazione</a:t>
            </a:r>
            <a:r>
              <a:rPr lang="en-GB" sz="2000" dirty="0"/>
              <a:t> </a:t>
            </a:r>
            <a:r>
              <a:rPr lang="en-GB" sz="2000" dirty="0" err="1"/>
              <a:t>termica</a:t>
            </a:r>
            <a:r>
              <a:rPr lang="en-GB" sz="2000" dirty="0"/>
              <a:t> e </a:t>
            </a:r>
            <a:r>
              <a:rPr lang="en-GB" sz="2000" dirty="0" err="1"/>
              <a:t>dai</a:t>
            </a:r>
            <a:r>
              <a:rPr lang="en-GB" sz="2000" dirty="0"/>
              <a:t> </a:t>
            </a:r>
            <a:r>
              <a:rPr lang="en-GB" sz="2000" dirty="0" err="1"/>
              <a:t>transitori</a:t>
            </a:r>
            <a:r>
              <a:rPr lang="en-GB" sz="2000" dirty="0"/>
              <a:t> </a:t>
            </a:r>
            <a:r>
              <a:rPr lang="en-GB" sz="2000" dirty="0" err="1"/>
              <a:t>dinamici</a:t>
            </a:r>
            <a:r>
              <a:rPr lang="en-GB" sz="2000" dirty="0"/>
              <a:t>.</a:t>
            </a:r>
            <a:endParaRPr lang="it-IT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C09829-6304-9EAF-9878-E39AC80DEBAE}"/>
              </a:ext>
            </a:extLst>
          </p:cNvPr>
          <p:cNvSpPr txBox="1"/>
          <p:nvPr/>
        </p:nvSpPr>
        <p:spPr>
          <a:xfrm>
            <a:off x="8329882" y="1427597"/>
            <a:ext cx="147502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Supporti</a:t>
            </a:r>
            <a:r>
              <a:rPr lang="en-GB" sz="1400" dirty="0"/>
              <a:t> </a:t>
            </a:r>
            <a:r>
              <a:rPr lang="en-GB" sz="1400" dirty="0" err="1"/>
              <a:t>dei</a:t>
            </a:r>
            <a:r>
              <a:rPr lang="en-GB" sz="1400" dirty="0"/>
              <a:t> </a:t>
            </a:r>
            <a:r>
              <a:rPr lang="en-GB" sz="1400" dirty="0" err="1"/>
              <a:t>tubi</a:t>
            </a:r>
            <a:r>
              <a:rPr lang="en-GB" sz="1400" dirty="0"/>
              <a:t> di </a:t>
            </a:r>
            <a:r>
              <a:rPr lang="en-GB" sz="1400" dirty="0" err="1"/>
              <a:t>raffreddamento</a:t>
            </a:r>
            <a:r>
              <a:rPr lang="en-GB" sz="1400" dirty="0"/>
              <a:t> a </a:t>
            </a:r>
            <a:r>
              <a:rPr lang="en-GB" sz="1400" dirty="0" err="1"/>
              <a:t>soffitto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6D0BC7-52EB-8361-5A40-D1A54C97730D}"/>
              </a:ext>
            </a:extLst>
          </p:cNvPr>
          <p:cNvSpPr txBox="1"/>
          <p:nvPr/>
        </p:nvSpPr>
        <p:spPr>
          <a:xfrm>
            <a:off x="6561734" y="3824194"/>
            <a:ext cx="166181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Connessione</a:t>
            </a:r>
            <a:r>
              <a:rPr lang="en-GB" sz="1400" dirty="0"/>
              <a:t> </a:t>
            </a:r>
            <a:r>
              <a:rPr lang="en-GB" sz="1400" dirty="0" err="1"/>
              <a:t>verticale</a:t>
            </a:r>
            <a:r>
              <a:rPr lang="en-GB" sz="1400" dirty="0"/>
              <a:t> </a:t>
            </a:r>
            <a:r>
              <a:rPr lang="en-GB" sz="1400" dirty="0" err="1"/>
              <a:t>tubi</a:t>
            </a:r>
            <a:r>
              <a:rPr lang="en-GB" sz="1400" dirty="0"/>
              <a:t>-guide </a:t>
            </a:r>
            <a:r>
              <a:rPr lang="en-GB" sz="1400" dirty="0" err="1"/>
              <a:t>d'onda</a:t>
            </a:r>
            <a:r>
              <a:rPr lang="en-GB" sz="1400" dirty="0"/>
              <a:t> </a:t>
            </a:r>
            <a:r>
              <a:rPr lang="en-GB" sz="1400" dirty="0" err="1"/>
              <a:t>nello</a:t>
            </a:r>
            <a:r>
              <a:rPr lang="en-GB" sz="1400" dirty="0"/>
              <a:t> </a:t>
            </a:r>
            <a:r>
              <a:rPr lang="en-GB" sz="1400" dirty="0" err="1"/>
              <a:t>spazio</a:t>
            </a:r>
            <a:r>
              <a:rPr lang="en-GB" sz="1400" dirty="0"/>
              <a:t> </a:t>
            </a:r>
            <a:r>
              <a:rPr lang="en-GB" sz="1400" dirty="0" err="1"/>
              <a:t>intermedio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BFAD7E-08D4-39FA-6665-29C5C938D8E1}"/>
              </a:ext>
            </a:extLst>
          </p:cNvPr>
          <p:cNvSpPr txBox="1"/>
          <p:nvPr/>
        </p:nvSpPr>
        <p:spPr>
          <a:xfrm>
            <a:off x="10085240" y="4016979"/>
            <a:ext cx="203422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Connessione</a:t>
            </a:r>
            <a:r>
              <a:rPr lang="en-GB" sz="1400" dirty="0"/>
              <a:t> </a:t>
            </a:r>
            <a:r>
              <a:rPr lang="en-GB" sz="1400" dirty="0" err="1"/>
              <a:t>orizzontale</a:t>
            </a:r>
            <a:r>
              <a:rPr lang="en-GB" sz="1400" dirty="0"/>
              <a:t> </a:t>
            </a:r>
            <a:r>
              <a:rPr lang="en-GB" sz="1400" dirty="0" err="1"/>
              <a:t>telaio-tubi</a:t>
            </a:r>
            <a:r>
              <a:rPr lang="en-GB" sz="1400" dirty="0"/>
              <a:t> </a:t>
            </a:r>
            <a:r>
              <a:rPr lang="en-GB" sz="1400" dirty="0" err="1"/>
              <a:t>nello</a:t>
            </a:r>
            <a:r>
              <a:rPr lang="en-GB" sz="1400" dirty="0"/>
              <a:t> </a:t>
            </a:r>
            <a:r>
              <a:rPr lang="en-GB" sz="1400" dirty="0" err="1"/>
              <a:t>spazio</a:t>
            </a:r>
            <a:r>
              <a:rPr lang="en-GB" sz="1400" dirty="0"/>
              <a:t> </a:t>
            </a:r>
            <a:r>
              <a:rPr lang="en-GB" sz="1400" dirty="0" err="1"/>
              <a:t>intermedio</a:t>
            </a:r>
            <a:r>
              <a:rPr lang="en-GB" sz="14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8C4A71-8F5C-ED36-627B-467C12D1FB13}"/>
              </a:ext>
            </a:extLst>
          </p:cNvPr>
          <p:cNvSpPr txBox="1"/>
          <p:nvPr/>
        </p:nvSpPr>
        <p:spPr>
          <a:xfrm>
            <a:off x="4128246" y="3167390"/>
            <a:ext cx="64577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08688-31F4-B381-4490-267621B739C3}"/>
              </a:ext>
            </a:extLst>
          </p:cNvPr>
          <p:cNvSpPr txBox="1"/>
          <p:nvPr/>
        </p:nvSpPr>
        <p:spPr>
          <a:xfrm>
            <a:off x="4646429" y="2965285"/>
            <a:ext cx="7733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0B63C2-2C6D-015F-8918-B170D76E20FE}"/>
              </a:ext>
            </a:extLst>
          </p:cNvPr>
          <p:cNvSpPr txBox="1"/>
          <p:nvPr/>
        </p:nvSpPr>
        <p:spPr>
          <a:xfrm>
            <a:off x="4128246" y="2846276"/>
            <a:ext cx="14647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Supporto</a:t>
            </a:r>
            <a:r>
              <a:rPr lang="en-GB" sz="1400" dirty="0"/>
              <a:t> per </a:t>
            </a:r>
            <a:r>
              <a:rPr lang="en-GB" sz="1400" dirty="0" err="1"/>
              <a:t>armadio</a:t>
            </a:r>
            <a:r>
              <a:rPr lang="en-GB" sz="1400" dirty="0"/>
              <a:t> </a:t>
            </a:r>
            <a:r>
              <a:rPr lang="en-GB" sz="1400" dirty="0" err="1"/>
              <a:t>dedicato</a:t>
            </a:r>
            <a:r>
              <a:rPr lang="en-GB" sz="14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2FA32D-45B5-0AB0-5D3A-A41D341742E8}"/>
              </a:ext>
            </a:extLst>
          </p:cNvPr>
          <p:cNvSpPr txBox="1"/>
          <p:nvPr/>
        </p:nvSpPr>
        <p:spPr>
          <a:xfrm>
            <a:off x="4930563" y="4865393"/>
            <a:ext cx="21392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/>
              <a:t>Ingresso</a:t>
            </a:r>
            <a:r>
              <a:rPr lang="en-GB" sz="1200" dirty="0"/>
              <a:t> </a:t>
            </a:r>
            <a:r>
              <a:rPr lang="en-GB" sz="1200" dirty="0" err="1"/>
              <a:t>raffreddamento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BEF51B-B803-9626-78CC-DA2663467D3A}"/>
              </a:ext>
            </a:extLst>
          </p:cNvPr>
          <p:cNvSpPr txBox="1"/>
          <p:nvPr/>
        </p:nvSpPr>
        <p:spPr>
          <a:xfrm>
            <a:off x="4930563" y="5090620"/>
            <a:ext cx="21392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/>
              <a:t>Uscita</a:t>
            </a:r>
            <a:r>
              <a:rPr lang="en-GB" sz="1200" dirty="0"/>
              <a:t> </a:t>
            </a:r>
            <a:r>
              <a:rPr lang="en-GB" sz="1200" dirty="0" err="1"/>
              <a:t>raffreddamento</a:t>
            </a:r>
            <a:endParaRPr lang="en-GB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47B0EA-C527-46DA-0EEB-E0A644F943A0}"/>
              </a:ext>
            </a:extLst>
          </p:cNvPr>
          <p:cNvSpPr txBox="1"/>
          <p:nvPr/>
        </p:nvSpPr>
        <p:spPr>
          <a:xfrm>
            <a:off x="4936611" y="5301424"/>
            <a:ext cx="21392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Guide </a:t>
            </a:r>
            <a:r>
              <a:rPr lang="en-GB" sz="1200" dirty="0" err="1"/>
              <a:t>d'onda</a:t>
            </a:r>
            <a:endParaRPr lang="en-GB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07BF80-6D9D-602B-24B2-E37A08B2442C}"/>
              </a:ext>
            </a:extLst>
          </p:cNvPr>
          <p:cNvSpPr txBox="1"/>
          <p:nvPr/>
        </p:nvSpPr>
        <p:spPr>
          <a:xfrm>
            <a:off x="4936611" y="5491151"/>
            <a:ext cx="21392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err="1"/>
              <a:t>Supporti</a:t>
            </a:r>
            <a:r>
              <a:rPr lang="en-GB" sz="1200" dirty="0"/>
              <a:t> di </a:t>
            </a:r>
            <a:r>
              <a:rPr lang="en-GB" sz="1200" dirty="0" err="1"/>
              <a:t>raffreddamento</a:t>
            </a:r>
            <a:endParaRPr lang="en-GB" sz="1200"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C155929C-D87B-1C5C-C044-91996DEA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2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322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84C75-32FD-28F7-38EA-5C803967B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3">
            <a:extLst>
              <a:ext uri="{FF2B5EF4-FFF2-40B4-BE49-F238E27FC236}">
                <a16:creationId xmlns:a16="http://schemas.microsoft.com/office/drawing/2014/main" id="{548E18D5-EDF9-4F56-91A4-7344772BD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8" t="16921"/>
          <a:stretch>
            <a:fillRect/>
          </a:stretch>
        </p:blipFill>
        <p:spPr>
          <a:xfrm>
            <a:off x="7042480" y="1278152"/>
            <a:ext cx="2167695" cy="1903406"/>
          </a:xfrm>
          <a:prstGeom prst="rect">
            <a:avLst/>
          </a:prstGeom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EBDC0671-BE45-CE48-F321-F9F7D413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RCC-MRx QUADRO NORMATIVO EUROPEO PER COMPONENTI NUCLEARI - METODO ELASTICO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3DBF46F-2E7C-99C4-E95A-334E53C5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3F77F9B-C312-2AB7-A7E0-5E605872DDA7}"/>
              </a:ext>
            </a:extLst>
          </p:cNvPr>
          <p:cNvGrpSpPr/>
          <p:nvPr/>
        </p:nvGrpSpPr>
        <p:grpSpPr>
          <a:xfrm>
            <a:off x="-16029" y="1153218"/>
            <a:ext cx="7674045" cy="5048152"/>
            <a:chOff x="-16029" y="1063508"/>
            <a:chExt cx="7674045" cy="5137862"/>
          </a:xfrm>
        </p:grpSpPr>
        <p:grpSp>
          <p:nvGrpSpPr>
            <p:cNvPr id="67" name="Gruppo 57">
              <a:extLst>
                <a:ext uri="{FF2B5EF4-FFF2-40B4-BE49-F238E27FC236}">
                  <a16:creationId xmlns:a16="http://schemas.microsoft.com/office/drawing/2014/main" id="{A92E235E-EF3B-36D5-5024-6934E38BEDB6}"/>
                </a:ext>
              </a:extLst>
            </p:cNvPr>
            <p:cNvGrpSpPr/>
            <p:nvPr/>
          </p:nvGrpSpPr>
          <p:grpSpPr>
            <a:xfrm>
              <a:off x="-16029" y="1063508"/>
              <a:ext cx="6828758" cy="4210613"/>
              <a:chOff x="72014" y="1806634"/>
              <a:chExt cx="6828758" cy="4210613"/>
            </a:xfrm>
          </p:grpSpPr>
          <p:sp>
            <p:nvSpPr>
              <p:cNvPr id="71" name="CasellaDiTesto 21">
                <a:extLst>
                  <a:ext uri="{FF2B5EF4-FFF2-40B4-BE49-F238E27FC236}">
                    <a16:creationId xmlns:a16="http://schemas.microsoft.com/office/drawing/2014/main" id="{FD45852E-61D7-A488-1BC2-6AA3ACE28F18}"/>
                  </a:ext>
                </a:extLst>
              </p:cNvPr>
              <p:cNvSpPr txBox="1"/>
              <p:nvPr/>
            </p:nvSpPr>
            <p:spPr>
              <a:xfrm>
                <a:off x="181530" y="4073243"/>
                <a:ext cx="1391035" cy="657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b="1" i="1" dirty="0">
                    <a:solidFill>
                      <a:srgbClr val="76323F"/>
                    </a:solidFill>
                  </a:rPr>
                  <a:t>LIVELLI DI CRITERIO</a:t>
                </a:r>
                <a:endParaRPr lang="it-IT" b="1" i="1" dirty="0">
                  <a:solidFill>
                    <a:srgbClr val="76323F"/>
                  </a:solidFill>
                </a:endParaRPr>
              </a:p>
            </p:txBody>
          </p:sp>
          <p:grpSp>
            <p:nvGrpSpPr>
              <p:cNvPr id="72" name="Gruppo 56">
                <a:extLst>
                  <a:ext uri="{FF2B5EF4-FFF2-40B4-BE49-F238E27FC236}">
                    <a16:creationId xmlns:a16="http://schemas.microsoft.com/office/drawing/2014/main" id="{7FC3D4BD-2ED8-BAB8-4B75-4003DCC8F06C}"/>
                  </a:ext>
                </a:extLst>
              </p:cNvPr>
              <p:cNvGrpSpPr/>
              <p:nvPr/>
            </p:nvGrpSpPr>
            <p:grpSpPr>
              <a:xfrm>
                <a:off x="72014" y="1806634"/>
                <a:ext cx="6828758" cy="4210613"/>
                <a:chOff x="137309" y="2115803"/>
                <a:chExt cx="6828758" cy="4210613"/>
              </a:xfrm>
            </p:grpSpPr>
            <p:sp>
              <p:nvSpPr>
                <p:cNvPr id="73" name="CasellaDiTesto 7">
                  <a:extLst>
                    <a:ext uri="{FF2B5EF4-FFF2-40B4-BE49-F238E27FC236}">
                      <a16:creationId xmlns:a16="http://schemas.microsoft.com/office/drawing/2014/main" id="{EE480675-A51D-54BD-C08E-68F84FF31DF7}"/>
                    </a:ext>
                  </a:extLst>
                </p:cNvPr>
                <p:cNvSpPr txBox="1"/>
                <p:nvPr/>
              </p:nvSpPr>
              <p:spPr>
                <a:xfrm>
                  <a:off x="2174352" y="2115803"/>
                  <a:ext cx="4791715" cy="10180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Statici:</a:t>
                  </a:r>
                  <a:r>
                    <a:rPr lang="it-IT" sz="14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it-IT" sz="1400" dirty="0"/>
                    <a:t>Pressione e gravità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Dinamici : </a:t>
                  </a:r>
                  <a:r>
                    <a:rPr lang="it-IT" sz="1400" dirty="0"/>
                    <a:t>Sismici </a:t>
                  </a:r>
                  <a:r>
                    <a:rPr lang="it-IT" sz="1400" i="1" dirty="0"/>
                    <a:t>(SL-1, SL-2, SMHV</a:t>
                  </a:r>
                  <a:r>
                    <a:rPr lang="it-IT" sz="1400" dirty="0"/>
                    <a:t>)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400" i="1" dirty="0"/>
                    <a:t>                    </a:t>
                  </a:r>
                  <a:r>
                    <a:rPr lang="it-IT" sz="1400" i="1" dirty="0" err="1"/>
                    <a:t>Electromagnetici</a:t>
                  </a:r>
                  <a:r>
                    <a:rPr lang="it-IT" sz="1400" i="1" dirty="0"/>
                    <a:t> ( VDE II, VDE III, VDE IV)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Termici </a:t>
                  </a:r>
                  <a:r>
                    <a:rPr lang="it-IT" sz="1400" b="1" dirty="0">
                      <a:solidFill>
                        <a:srgbClr val="76323F"/>
                      </a:solidFill>
                    </a:rPr>
                    <a:t>:</a:t>
                  </a:r>
                  <a:r>
                    <a:rPr lang="it-IT" sz="14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it-IT" sz="1400" dirty="0"/>
                    <a:t>Gradienti di temperatura</a:t>
                  </a:r>
                </a:p>
              </p:txBody>
            </p:sp>
            <p:sp>
              <p:nvSpPr>
                <p:cNvPr id="74" name="CasellaDiTesto 9">
                  <a:extLst>
                    <a:ext uri="{FF2B5EF4-FFF2-40B4-BE49-F238E27FC236}">
                      <a16:creationId xmlns:a16="http://schemas.microsoft.com/office/drawing/2014/main" id="{CC24CA06-02E0-A7BC-91AD-43FD90DDE80C}"/>
                    </a:ext>
                  </a:extLst>
                </p:cNvPr>
                <p:cNvSpPr txBox="1"/>
                <p:nvPr/>
              </p:nvSpPr>
              <p:spPr>
                <a:xfrm>
                  <a:off x="2174352" y="3247144"/>
                  <a:ext cx="4748316" cy="798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buClr>
                      <a:srgbClr val="213652"/>
                    </a:buClr>
                  </a:pPr>
                  <a:r>
                    <a:rPr lang="it-IT" sz="1500" b="1" dirty="0" err="1">
                      <a:solidFill>
                        <a:srgbClr val="76323F"/>
                      </a:solidFill>
                    </a:rPr>
                    <a:t>Cat</a:t>
                  </a:r>
                  <a:r>
                    <a:rPr lang="it-IT" sz="1500" b="1" dirty="0">
                      <a:solidFill>
                        <a:srgbClr val="76323F"/>
                      </a:solidFill>
                    </a:rPr>
                    <a:t>. I &amp; II </a:t>
                  </a:r>
                  <a:r>
                    <a:rPr lang="it-IT" sz="1400" dirty="0"/>
                    <a:t>(</a:t>
                  </a:r>
                  <a:r>
                    <a:rPr lang="it-IT" sz="1400" i="1" dirty="0"/>
                    <a:t>Normali / Anomalia</a:t>
                  </a:r>
                  <a:r>
                    <a:rPr lang="it-IT" sz="1400" dirty="0"/>
                    <a:t>)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 err="1">
                      <a:solidFill>
                        <a:srgbClr val="76323F"/>
                      </a:solidFill>
                    </a:rPr>
                    <a:t>Cat</a:t>
                  </a:r>
                  <a:r>
                    <a:rPr lang="it-IT" sz="1500" b="1" dirty="0">
                      <a:solidFill>
                        <a:srgbClr val="76323F"/>
                      </a:solidFill>
                    </a:rPr>
                    <a:t>. III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it-IT" sz="1400" dirty="0"/>
                    <a:t>(</a:t>
                  </a:r>
                  <a:r>
                    <a:rPr lang="it-IT" sz="1400" i="1" dirty="0"/>
                    <a:t>Emergenza</a:t>
                  </a:r>
                  <a:r>
                    <a:rPr lang="it-IT" sz="1400" dirty="0"/>
                    <a:t>)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 err="1">
                      <a:solidFill>
                        <a:srgbClr val="76323F"/>
                      </a:solidFill>
                    </a:rPr>
                    <a:t>Cat</a:t>
                  </a:r>
                  <a:r>
                    <a:rPr lang="it-IT" sz="1500" b="1" dirty="0">
                      <a:solidFill>
                        <a:srgbClr val="76323F"/>
                      </a:solidFill>
                    </a:rPr>
                    <a:t>. IV </a:t>
                  </a:r>
                  <a:r>
                    <a:rPr lang="it-IT" sz="1400" dirty="0"/>
                    <a:t>(</a:t>
                  </a:r>
                  <a:r>
                    <a:rPr lang="it-IT" sz="1400" i="1" dirty="0"/>
                    <a:t>Incidente)</a:t>
                  </a:r>
                  <a:endParaRPr lang="it-IT" sz="1400" dirty="0"/>
                </a:p>
              </p:txBody>
            </p:sp>
            <p:sp>
              <p:nvSpPr>
                <p:cNvPr id="75" name="CasellaDiTesto 13">
                  <a:extLst>
                    <a:ext uri="{FF2B5EF4-FFF2-40B4-BE49-F238E27FC236}">
                      <a16:creationId xmlns:a16="http://schemas.microsoft.com/office/drawing/2014/main" id="{2C6FF836-981B-F592-BA65-9CEBDDAC5B6A}"/>
                    </a:ext>
                  </a:extLst>
                </p:cNvPr>
                <p:cNvSpPr txBox="1"/>
                <p:nvPr/>
              </p:nvSpPr>
              <p:spPr>
                <a:xfrm>
                  <a:off x="137309" y="3331509"/>
                  <a:ext cx="1662853" cy="65781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b="1" i="1" dirty="0">
                      <a:solidFill>
                        <a:srgbClr val="76323F"/>
                      </a:solidFill>
                    </a:rPr>
                    <a:t>CATEGORIE OPERATIVE</a:t>
                  </a:r>
                  <a:endParaRPr lang="it-IT" b="1" i="1" dirty="0">
                    <a:solidFill>
                      <a:srgbClr val="76323F"/>
                    </a:solidFill>
                  </a:endParaRPr>
                </a:p>
              </p:txBody>
            </p:sp>
            <p:sp>
              <p:nvSpPr>
                <p:cNvPr id="76" name="CasellaDiTesto 15">
                  <a:extLst>
                    <a:ext uri="{FF2B5EF4-FFF2-40B4-BE49-F238E27FC236}">
                      <a16:creationId xmlns:a16="http://schemas.microsoft.com/office/drawing/2014/main" id="{D5FE8C3F-B422-8FFE-7A82-541626DA352F}"/>
                    </a:ext>
                  </a:extLst>
                </p:cNvPr>
                <p:cNvSpPr txBox="1"/>
                <p:nvPr/>
              </p:nvSpPr>
              <p:spPr>
                <a:xfrm>
                  <a:off x="304854" y="2269967"/>
                  <a:ext cx="1274975" cy="65781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b="1" i="1" dirty="0">
                      <a:solidFill>
                        <a:srgbClr val="76323F"/>
                      </a:solidFill>
                    </a:rPr>
                    <a:t>CARICHI APPLICATI</a:t>
                  </a:r>
                  <a:endParaRPr lang="it-IT" b="1" i="1" dirty="0">
                    <a:solidFill>
                      <a:srgbClr val="76323F"/>
                    </a:solidFill>
                  </a:endParaRPr>
                </a:p>
              </p:txBody>
            </p:sp>
            <p:sp>
              <p:nvSpPr>
                <p:cNvPr id="77" name="CasellaDiTesto 17">
                  <a:extLst>
                    <a:ext uri="{FF2B5EF4-FFF2-40B4-BE49-F238E27FC236}">
                      <a16:creationId xmlns:a16="http://schemas.microsoft.com/office/drawing/2014/main" id="{F045230F-A58F-0FEC-3C0B-FFA9C551A813}"/>
                    </a:ext>
                  </a:extLst>
                </p:cNvPr>
                <p:cNvSpPr txBox="1"/>
                <p:nvPr/>
              </p:nvSpPr>
              <p:spPr>
                <a:xfrm>
                  <a:off x="2179651" y="4274331"/>
                  <a:ext cx="4748316" cy="798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Level A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 </a:t>
                  </a:r>
                  <a:r>
                    <a:rPr lang="it-IT" sz="1400" dirty="0"/>
                    <a:t>for </a:t>
                  </a:r>
                  <a:r>
                    <a:rPr lang="it-IT" sz="1400" dirty="0" err="1"/>
                    <a:t>Cat</a:t>
                  </a:r>
                  <a:r>
                    <a:rPr lang="it-IT" sz="1400" dirty="0"/>
                    <a:t>. I &amp; II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Level C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 </a:t>
                  </a:r>
                  <a:r>
                    <a:rPr lang="it-IT" sz="1400" dirty="0"/>
                    <a:t>for </a:t>
                  </a:r>
                  <a:r>
                    <a:rPr lang="it-IT" sz="1400" dirty="0" err="1"/>
                    <a:t>Cat</a:t>
                  </a:r>
                  <a:r>
                    <a:rPr lang="it-IT" sz="1400" dirty="0"/>
                    <a:t>. III</a:t>
                  </a:r>
                </a:p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Level D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 </a:t>
                  </a:r>
                  <a:r>
                    <a:rPr lang="it-IT" sz="1400" dirty="0"/>
                    <a:t>for </a:t>
                  </a:r>
                  <a:r>
                    <a:rPr lang="it-IT" sz="1400" dirty="0" err="1"/>
                    <a:t>Cat</a:t>
                  </a:r>
                  <a:r>
                    <a:rPr lang="it-IT" sz="1400" dirty="0"/>
                    <a:t>. IV</a:t>
                  </a:r>
                </a:p>
              </p:txBody>
            </p:sp>
            <p:sp>
              <p:nvSpPr>
                <p:cNvPr id="78" name="CasellaDiTesto 22">
                  <a:extLst>
                    <a:ext uri="{FF2B5EF4-FFF2-40B4-BE49-F238E27FC236}">
                      <a16:creationId xmlns:a16="http://schemas.microsoft.com/office/drawing/2014/main" id="{F6FCBBA6-3F60-0251-EB86-10010F49706E}"/>
                    </a:ext>
                  </a:extLst>
                </p:cNvPr>
                <p:cNvSpPr txBox="1"/>
                <p:nvPr/>
              </p:nvSpPr>
              <p:spPr>
                <a:xfrm>
                  <a:off x="2174352" y="5324029"/>
                  <a:ext cx="4675634" cy="10023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buClr>
                      <a:srgbClr val="213652"/>
                    </a:buClr>
                  </a:pPr>
                  <a:r>
                    <a:rPr lang="it-IT" sz="1500" b="1" dirty="0">
                      <a:solidFill>
                        <a:srgbClr val="76323F"/>
                      </a:solidFill>
                    </a:rPr>
                    <a:t>Tipo P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it-IT" sz="1400" dirty="0"/>
                    <a:t>(</a:t>
                  </a:r>
                  <a:r>
                    <a:rPr lang="it-IT" sz="1400" i="1" dirty="0"/>
                    <a:t>Primari</a:t>
                  </a:r>
                  <a:r>
                    <a:rPr lang="it-IT" sz="1400" dirty="0"/>
                    <a:t>) : </a:t>
                  </a:r>
                  <a:r>
                    <a:rPr lang="en-GB" sz="1400" dirty="0" err="1"/>
                    <a:t>Collasso</a:t>
                  </a:r>
                  <a:r>
                    <a:rPr lang="en-GB" sz="1400" dirty="0"/>
                    <a:t> </a:t>
                  </a:r>
                  <a:r>
                    <a:rPr lang="en-GB" sz="1400" dirty="0" err="1"/>
                    <a:t>plastico</a:t>
                  </a:r>
                  <a:r>
                    <a:rPr lang="en-GB" sz="1400" dirty="0"/>
                    <a:t>, </a:t>
                  </a:r>
                  <a:r>
                    <a:rPr lang="en-GB" sz="1400" dirty="0" err="1"/>
                    <a:t>Instabilità</a:t>
                  </a:r>
                  <a:r>
                    <a:rPr lang="en-GB" sz="1400" dirty="0"/>
                    <a:t> </a:t>
                  </a:r>
                  <a:r>
                    <a:rPr lang="en-GB" sz="1400" dirty="0" err="1"/>
                    <a:t>plastica</a:t>
                  </a:r>
                  <a:r>
                    <a:rPr lang="en-GB" sz="1400" dirty="0"/>
                    <a:t>, 	         </a:t>
                  </a:r>
                  <a:r>
                    <a:rPr lang="en-GB" sz="1400" dirty="0" err="1"/>
                    <a:t>Deformazione</a:t>
                  </a:r>
                  <a:r>
                    <a:rPr lang="en-GB" sz="1400" dirty="0"/>
                    <a:t> </a:t>
                  </a:r>
                  <a:r>
                    <a:rPr lang="en-GB" sz="1400" dirty="0" err="1"/>
                    <a:t>eccessiva</a:t>
                  </a:r>
                  <a:r>
                    <a:rPr lang="en-GB" sz="1400" dirty="0"/>
                    <a:t>, </a:t>
                  </a:r>
                  <a:r>
                    <a:rPr lang="en-GB" sz="1400" dirty="0" err="1"/>
                    <a:t>Instabilità</a:t>
                  </a:r>
                  <a:r>
                    <a:rPr lang="en-GB" sz="1400" dirty="0"/>
                    <a:t> elastica </a:t>
                  </a:r>
                  <a:r>
                    <a:rPr lang="it-IT" sz="1500" b="1" dirty="0">
                      <a:solidFill>
                        <a:srgbClr val="76323F"/>
                      </a:solidFill>
                    </a:rPr>
                    <a:t>Tipo S</a:t>
                  </a:r>
                  <a:r>
                    <a:rPr lang="it-IT" sz="15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it-IT" sz="1400" dirty="0"/>
                    <a:t>(</a:t>
                  </a:r>
                  <a:r>
                    <a:rPr lang="it-IT" sz="1400" i="1" dirty="0"/>
                    <a:t>Secondari</a:t>
                  </a:r>
                  <a:r>
                    <a:rPr lang="it-IT" sz="1400" dirty="0"/>
                    <a:t>) : Fatica, Ratcheting </a:t>
                  </a:r>
                </a:p>
                <a:p>
                  <a:pPr>
                    <a:buClr>
                      <a:srgbClr val="213652"/>
                    </a:buClr>
                  </a:pPr>
                  <a:endParaRPr lang="it-IT" sz="1400" i="1" dirty="0"/>
                </a:p>
              </p:txBody>
            </p:sp>
            <p:sp>
              <p:nvSpPr>
                <p:cNvPr id="79" name="CasellaDiTesto 24">
                  <a:extLst>
                    <a:ext uri="{FF2B5EF4-FFF2-40B4-BE49-F238E27FC236}">
                      <a16:creationId xmlns:a16="http://schemas.microsoft.com/office/drawing/2014/main" id="{51AE8BB1-06A7-2100-8483-CDD28F16E766}"/>
                    </a:ext>
                  </a:extLst>
                </p:cNvPr>
                <p:cNvSpPr txBox="1"/>
                <p:nvPr/>
              </p:nvSpPr>
              <p:spPr>
                <a:xfrm>
                  <a:off x="167316" y="5396351"/>
                  <a:ext cx="1546621" cy="65781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b="1" i="1" dirty="0">
                      <a:solidFill>
                        <a:srgbClr val="76323F"/>
                      </a:solidFill>
                    </a:rPr>
                    <a:t>MECCANISMI DI DANNO</a:t>
                  </a:r>
                  <a:endParaRPr lang="it-IT" b="1" i="1" dirty="0">
                    <a:solidFill>
                      <a:srgbClr val="76323F"/>
                    </a:solidFill>
                  </a:endParaRPr>
                </a:p>
              </p:txBody>
            </p:sp>
            <p:sp>
              <p:nvSpPr>
                <p:cNvPr id="80" name="Parentesi graffa aperta 26">
                  <a:extLst>
                    <a:ext uri="{FF2B5EF4-FFF2-40B4-BE49-F238E27FC236}">
                      <a16:creationId xmlns:a16="http://schemas.microsoft.com/office/drawing/2014/main" id="{79EB41E6-606B-3291-57C2-F7EFD3625108}"/>
                    </a:ext>
                  </a:extLst>
                </p:cNvPr>
                <p:cNvSpPr/>
                <p:nvPr/>
              </p:nvSpPr>
              <p:spPr>
                <a:xfrm>
                  <a:off x="1765458" y="2146061"/>
                  <a:ext cx="415244" cy="902449"/>
                </a:xfrm>
                <a:prstGeom prst="leftBrace">
                  <a:avLst>
                    <a:gd name="adj1" fmla="val 21496"/>
                    <a:gd name="adj2" fmla="val 51377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1" name="Parentesi graffa aperta 40">
                  <a:extLst>
                    <a:ext uri="{FF2B5EF4-FFF2-40B4-BE49-F238E27FC236}">
                      <a16:creationId xmlns:a16="http://schemas.microsoft.com/office/drawing/2014/main" id="{ADE4E4A2-157C-9B49-412C-540BF9A3C348}"/>
                    </a:ext>
                  </a:extLst>
                </p:cNvPr>
                <p:cNvSpPr/>
                <p:nvPr/>
              </p:nvSpPr>
              <p:spPr>
                <a:xfrm>
                  <a:off x="1801264" y="3203577"/>
                  <a:ext cx="415244" cy="902449"/>
                </a:xfrm>
                <a:prstGeom prst="leftBrace">
                  <a:avLst>
                    <a:gd name="adj1" fmla="val 21496"/>
                    <a:gd name="adj2" fmla="val 51377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2" name="Parentesi graffa aperta 42">
                  <a:extLst>
                    <a:ext uri="{FF2B5EF4-FFF2-40B4-BE49-F238E27FC236}">
                      <a16:creationId xmlns:a16="http://schemas.microsoft.com/office/drawing/2014/main" id="{12EDF759-C77A-8BAC-842D-AC6679DB0407}"/>
                    </a:ext>
                  </a:extLst>
                </p:cNvPr>
                <p:cNvSpPr/>
                <p:nvPr/>
              </p:nvSpPr>
              <p:spPr>
                <a:xfrm>
                  <a:off x="1771645" y="4260557"/>
                  <a:ext cx="415244" cy="902449"/>
                </a:xfrm>
                <a:prstGeom prst="leftBrace">
                  <a:avLst>
                    <a:gd name="adj1" fmla="val 21496"/>
                    <a:gd name="adj2" fmla="val 51377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3" name="Parentesi graffa aperta 44">
                  <a:extLst>
                    <a:ext uri="{FF2B5EF4-FFF2-40B4-BE49-F238E27FC236}">
                      <a16:creationId xmlns:a16="http://schemas.microsoft.com/office/drawing/2014/main" id="{A82778B7-466E-05F6-F279-A1EE7F6F696B}"/>
                    </a:ext>
                  </a:extLst>
                </p:cNvPr>
                <p:cNvSpPr/>
                <p:nvPr/>
              </p:nvSpPr>
              <p:spPr>
                <a:xfrm>
                  <a:off x="1765458" y="5268293"/>
                  <a:ext cx="415244" cy="902449"/>
                </a:xfrm>
                <a:prstGeom prst="leftBrace">
                  <a:avLst>
                    <a:gd name="adj1" fmla="val 21496"/>
                    <a:gd name="adj2" fmla="val 51377"/>
                  </a:avLst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</p:grpSp>
        </p:grpSp>
        <p:sp>
          <p:nvSpPr>
            <p:cNvPr id="68" name="CasellaDiTesto 59">
              <a:extLst>
                <a:ext uri="{FF2B5EF4-FFF2-40B4-BE49-F238E27FC236}">
                  <a16:creationId xmlns:a16="http://schemas.microsoft.com/office/drawing/2014/main" id="{822F2359-4919-3F06-27B3-15531D2D1882}"/>
                </a:ext>
              </a:extLst>
            </p:cNvPr>
            <p:cNvSpPr txBox="1"/>
            <p:nvPr/>
          </p:nvSpPr>
          <p:spPr>
            <a:xfrm>
              <a:off x="62220" y="5251580"/>
              <a:ext cx="1546621" cy="939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i="1" dirty="0">
                  <a:solidFill>
                    <a:srgbClr val="76323F"/>
                  </a:solidFill>
                </a:rPr>
                <a:t>PROPRIETÀ DEL MATERIALE</a:t>
              </a:r>
              <a:endParaRPr lang="it-IT" b="1" i="1" dirty="0">
                <a:solidFill>
                  <a:srgbClr val="76323F"/>
                </a:solidFill>
              </a:endParaRPr>
            </a:p>
          </p:txBody>
        </p:sp>
        <p:sp>
          <p:nvSpPr>
            <p:cNvPr id="69" name="Parentesi graffa aperta 61">
              <a:extLst>
                <a:ext uri="{FF2B5EF4-FFF2-40B4-BE49-F238E27FC236}">
                  <a16:creationId xmlns:a16="http://schemas.microsoft.com/office/drawing/2014/main" id="{87646065-E623-983D-66D2-68CA98B2E33C}"/>
                </a:ext>
              </a:extLst>
            </p:cNvPr>
            <p:cNvSpPr/>
            <p:nvPr/>
          </p:nvSpPr>
          <p:spPr>
            <a:xfrm>
              <a:off x="1646824" y="5298921"/>
              <a:ext cx="415244" cy="902449"/>
            </a:xfrm>
            <a:prstGeom prst="leftBrace">
              <a:avLst>
                <a:gd name="adj1" fmla="val 21496"/>
                <a:gd name="adj2" fmla="val 51377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CasellaDiTesto 63">
                  <a:extLst>
                    <a:ext uri="{FF2B5EF4-FFF2-40B4-BE49-F238E27FC236}">
                      <a16:creationId xmlns:a16="http://schemas.microsoft.com/office/drawing/2014/main" id="{89E7D8B6-FC48-427A-2807-E3860D1B1F9F}"/>
                    </a:ext>
                  </a:extLst>
                </p:cNvPr>
                <p:cNvSpPr txBox="1"/>
                <p:nvPr/>
              </p:nvSpPr>
              <p:spPr>
                <a:xfrm>
                  <a:off x="2062068" y="5310021"/>
                  <a:ext cx="5595948" cy="7517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buClr>
                      <a:srgbClr val="213652"/>
                    </a:buCl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it-IT" sz="1400" b="1" i="1" smtClean="0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a14:m>
                  <a:r>
                    <a:rPr lang="en-US" sz="1400" b="1" dirty="0">
                      <a:solidFill>
                        <a:srgbClr val="76323F"/>
                      </a:solidFill>
                    </a:rPr>
                    <a:t>:  </a:t>
                  </a:r>
                  <a:r>
                    <a:rPr lang="en-US" sz="1400" dirty="0" err="1"/>
                    <a:t>tensione</a:t>
                  </a:r>
                  <a:r>
                    <a:rPr lang="en-US" sz="1400" dirty="0"/>
                    <a:t> </a:t>
                  </a:r>
                  <a:r>
                    <a:rPr lang="en-US" sz="1400" dirty="0" err="1"/>
                    <a:t>ammissibile</a:t>
                  </a:r>
                  <a:endParaRPr lang="en-US" sz="1400" b="1" dirty="0"/>
                </a:p>
                <a:p>
                  <a:pPr>
                    <a:buClr>
                      <a:srgbClr val="213652"/>
                    </a:buClr>
                  </a:pPr>
                  <a:r>
                    <a:rPr lang="en-US" sz="1400" b="1" dirty="0">
                      <a:solidFill>
                        <a:srgbClr val="76323F"/>
                      </a:solidFill>
                    </a:rPr>
                    <a:t>S</a:t>
                  </a:r>
                  <a:r>
                    <a:rPr lang="en-US" sz="1400" b="1" baseline="-25000" dirty="0">
                      <a:solidFill>
                        <a:srgbClr val="76323F"/>
                      </a:solidFill>
                    </a:rPr>
                    <a:t>y </a:t>
                  </a:r>
                  <a:r>
                    <a:rPr lang="en-US" sz="1400" b="1" dirty="0">
                      <a:solidFill>
                        <a:srgbClr val="76323F"/>
                      </a:solidFill>
                    </a:rPr>
                    <a:t>​:</a:t>
                  </a:r>
                  <a:r>
                    <a:rPr lang="en-US" sz="1400" dirty="0">
                      <a:solidFill>
                        <a:srgbClr val="76323F"/>
                      </a:solidFill>
                    </a:rPr>
                    <a:t> </a:t>
                  </a:r>
                  <a:r>
                    <a:rPr lang="en-US" sz="1400" dirty="0" err="1"/>
                    <a:t>carico</a:t>
                  </a:r>
                  <a:r>
                    <a:rPr lang="en-US" sz="1400" dirty="0"/>
                    <a:t> di </a:t>
                  </a:r>
                  <a:r>
                    <a:rPr lang="en-US" sz="1400" dirty="0" err="1"/>
                    <a:t>snervamento</a:t>
                  </a:r>
                  <a:endParaRPr lang="en-US" sz="1400" dirty="0"/>
                </a:p>
                <a:p>
                  <a:pPr>
                    <a:buClr>
                      <a:srgbClr val="213652"/>
                    </a:buCl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1400" b="1" i="1">
                              <a:solidFill>
                                <a:srgbClr val="76323F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a14:m>
                  <a:r>
                    <a:rPr lang="en-US" sz="1400" b="1" dirty="0">
                      <a:solidFill>
                        <a:srgbClr val="76323F"/>
                      </a:solidFill>
                    </a:rPr>
                    <a:t> : </a:t>
                  </a:r>
                  <a:r>
                    <a:rPr lang="en-US" sz="1400" dirty="0" err="1"/>
                    <a:t>carico</a:t>
                  </a:r>
                  <a:r>
                    <a:rPr lang="en-US" sz="1400" dirty="0"/>
                    <a:t> di </a:t>
                  </a:r>
                  <a:r>
                    <a:rPr lang="en-US" sz="1400" dirty="0" err="1"/>
                    <a:t>rottura</a:t>
                  </a:r>
                  <a:r>
                    <a:rPr lang="en-US" sz="1400" dirty="0"/>
                    <a:t> </a:t>
                  </a:r>
                  <a:endParaRPr lang="it-IT" sz="1400" dirty="0"/>
                </a:p>
              </p:txBody>
            </p:sp>
          </mc:Choice>
          <mc:Fallback xmlns="">
            <p:sp>
              <p:nvSpPr>
                <p:cNvPr id="70" name="CasellaDiTesto 63">
                  <a:extLst>
                    <a:ext uri="{FF2B5EF4-FFF2-40B4-BE49-F238E27FC236}">
                      <a16:creationId xmlns:a16="http://schemas.microsoft.com/office/drawing/2014/main" id="{89E7D8B6-FC48-427A-2807-E3860D1B1F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068" y="5310021"/>
                  <a:ext cx="5595948" cy="751791"/>
                </a:xfrm>
                <a:prstGeom prst="rect">
                  <a:avLst/>
                </a:prstGeom>
                <a:blipFill>
                  <a:blip r:embed="rId4"/>
                  <a:stretch>
                    <a:fillRect l="-327" t="-1653" b="-74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uppo 104">
            <a:extLst>
              <a:ext uri="{FF2B5EF4-FFF2-40B4-BE49-F238E27FC236}">
                <a16:creationId xmlns:a16="http://schemas.microsoft.com/office/drawing/2014/main" id="{F927BB2D-40BA-859A-966D-57A7D29BDB2B}"/>
              </a:ext>
            </a:extLst>
          </p:cNvPr>
          <p:cNvGrpSpPr/>
          <p:nvPr/>
        </p:nvGrpSpPr>
        <p:grpSpPr>
          <a:xfrm>
            <a:off x="6291771" y="3043191"/>
            <a:ext cx="5573672" cy="2804197"/>
            <a:chOff x="6606539" y="3186975"/>
            <a:chExt cx="5573672" cy="2804197"/>
          </a:xfrm>
        </p:grpSpPr>
        <p:grpSp>
          <p:nvGrpSpPr>
            <p:cNvPr id="85" name="Gruppo 95">
              <a:extLst>
                <a:ext uri="{FF2B5EF4-FFF2-40B4-BE49-F238E27FC236}">
                  <a16:creationId xmlns:a16="http://schemas.microsoft.com/office/drawing/2014/main" id="{183530D4-B540-EF51-F830-4E5853B55347}"/>
                </a:ext>
              </a:extLst>
            </p:cNvPr>
            <p:cNvGrpSpPr/>
            <p:nvPr/>
          </p:nvGrpSpPr>
          <p:grpSpPr>
            <a:xfrm>
              <a:off x="6606539" y="3186975"/>
              <a:ext cx="5573672" cy="2804197"/>
              <a:chOff x="6606539" y="3186975"/>
              <a:chExt cx="5573672" cy="2804197"/>
            </a:xfrm>
          </p:grpSpPr>
          <p:grpSp>
            <p:nvGrpSpPr>
              <p:cNvPr id="89" name="Gruppo 92">
                <a:extLst>
                  <a:ext uri="{FF2B5EF4-FFF2-40B4-BE49-F238E27FC236}">
                    <a16:creationId xmlns:a16="http://schemas.microsoft.com/office/drawing/2014/main" id="{93460A5A-A09C-4B80-8B96-7F4213A19971}"/>
                  </a:ext>
                </a:extLst>
              </p:cNvPr>
              <p:cNvGrpSpPr/>
              <p:nvPr/>
            </p:nvGrpSpPr>
            <p:grpSpPr>
              <a:xfrm>
                <a:off x="6606539" y="3186975"/>
                <a:ext cx="5573672" cy="2804197"/>
                <a:chOff x="6667499" y="3186975"/>
                <a:chExt cx="5573672" cy="2804197"/>
              </a:xfrm>
            </p:grpSpPr>
            <p:grpSp>
              <p:nvGrpSpPr>
                <p:cNvPr id="91" name="Gruppo 89">
                  <a:extLst>
                    <a:ext uri="{FF2B5EF4-FFF2-40B4-BE49-F238E27FC236}">
                      <a16:creationId xmlns:a16="http://schemas.microsoft.com/office/drawing/2014/main" id="{7029E78C-9CFE-DC29-8191-EC07544279E4}"/>
                    </a:ext>
                  </a:extLst>
                </p:cNvPr>
                <p:cNvGrpSpPr/>
                <p:nvPr/>
              </p:nvGrpSpPr>
              <p:grpSpPr>
                <a:xfrm>
                  <a:off x="6667499" y="3186975"/>
                  <a:ext cx="5573672" cy="2804197"/>
                  <a:chOff x="6667499" y="3186975"/>
                  <a:chExt cx="5573672" cy="2804197"/>
                </a:xfrm>
              </p:grpSpPr>
              <p:grpSp>
                <p:nvGrpSpPr>
                  <p:cNvPr id="93" name="Gruppo 80">
                    <a:extLst>
                      <a:ext uri="{FF2B5EF4-FFF2-40B4-BE49-F238E27FC236}">
                        <a16:creationId xmlns:a16="http://schemas.microsoft.com/office/drawing/2014/main" id="{6DEBCE0E-D5CF-71D9-CBB1-2D4F6D63504D}"/>
                      </a:ext>
                    </a:extLst>
                  </p:cNvPr>
                  <p:cNvGrpSpPr/>
                  <p:nvPr/>
                </p:nvGrpSpPr>
                <p:grpSpPr>
                  <a:xfrm>
                    <a:off x="6667499" y="3186975"/>
                    <a:ext cx="5573672" cy="2804197"/>
                    <a:chOff x="6202753" y="3110299"/>
                    <a:chExt cx="6047843" cy="2880874"/>
                  </a:xfrm>
                </p:grpSpPr>
                <p:cxnSp>
                  <p:nvCxnSpPr>
                    <p:cNvPr id="96" name="Connettore 2 71">
                      <a:extLst>
                        <a:ext uri="{FF2B5EF4-FFF2-40B4-BE49-F238E27FC236}">
                          <a16:creationId xmlns:a16="http://schemas.microsoft.com/office/drawing/2014/main" id="{44C201D4-F02F-A9EB-2CFF-0848BB8C359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445126" y="4592272"/>
                      <a:ext cx="0" cy="300215"/>
                    </a:xfrm>
                    <a:prstGeom prst="straightConnector1">
                      <a:avLst/>
                    </a:prstGeom>
                    <a:ln cap="flat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headEnd type="triangl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7" name="Gruppo 79">
                      <a:extLst>
                        <a:ext uri="{FF2B5EF4-FFF2-40B4-BE49-F238E27FC236}">
                          <a16:creationId xmlns:a16="http://schemas.microsoft.com/office/drawing/2014/main" id="{6080147F-E379-2221-3DC6-72D43B1D85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02753" y="3110299"/>
                      <a:ext cx="5476386" cy="2880874"/>
                      <a:chOff x="6564703" y="3110299"/>
                      <a:chExt cx="5476386" cy="2880874"/>
                    </a:xfrm>
                  </p:grpSpPr>
                  <p:grpSp>
                    <p:nvGrpSpPr>
                      <p:cNvPr id="99" name="Gruppo 53">
                        <a:extLst>
                          <a:ext uri="{FF2B5EF4-FFF2-40B4-BE49-F238E27FC236}">
                            <a16:creationId xmlns:a16="http://schemas.microsoft.com/office/drawing/2014/main" id="{097B51D3-30FE-50F6-DA96-5916252C2D5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564703" y="3110299"/>
                        <a:ext cx="5415172" cy="2880874"/>
                        <a:chOff x="6455915" y="3131113"/>
                        <a:chExt cx="5415172" cy="2880874"/>
                      </a:xfrm>
                    </p:grpSpPr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0" name="CasellaDiTesto 19">
                              <a:extLst>
                                <a:ext uri="{FF2B5EF4-FFF2-40B4-BE49-F238E27FC236}">
                                  <a16:creationId xmlns:a16="http://schemas.microsoft.com/office/drawing/2014/main" id="{144EAF94-ECFA-DA38-440A-4815FE732B2A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7305971" y="4657985"/>
                              <a:ext cx="632481" cy="176651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>
                                    <m:sSubSup>
                                      <m:sSubSupPr>
                                        <m:ctrlP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it-IT" sz="1050" b="0" i="1" smtClean="0">
                                            <a:latin typeface="Cambria Math" panose="02040503050406030204" pitchFamily="18" charset="0"/>
                                          </a:rPr>
                                          <m:t>𝑚𝑒𝑚𝑏𝑟𝑎𝑛𝑒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it-IT" sz="1050" b="0" i="0" smtClean="0">
                                            <a:latin typeface="Cambria Math" panose="02040503050406030204" pitchFamily="18" charset="0"/>
                                          </a:rPr>
                                          <m:t>inside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200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20" name="CasellaDiTesto 19">
                              <a:extLst>
                                <a:ext uri="{FF2B5EF4-FFF2-40B4-BE49-F238E27FC236}">
                                  <a16:creationId xmlns:a16="http://schemas.microsoft.com/office/drawing/2014/main" id="{01377E9B-D485-825A-7812-D9B503CA631B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7305971" y="4657985"/>
                              <a:ext cx="632481" cy="176651"/>
                            </a:xfrm>
                            <a:prstGeom prst="rect">
                              <a:avLst/>
                            </a:prstGeom>
                            <a:blipFill>
                              <a:blip r:embed="rId5"/>
                              <a:stretch>
                                <a:fillRect l="-5208" t="-3571" r="-7292" b="-21429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1" name="CasellaDiTesto 25">
                              <a:extLst>
                                <a:ext uri="{FF2B5EF4-FFF2-40B4-BE49-F238E27FC236}">
                                  <a16:creationId xmlns:a16="http://schemas.microsoft.com/office/drawing/2014/main" id="{18AFE014-44CE-448C-2475-BC08E2A22E3F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7362543" y="5116520"/>
                              <a:ext cx="507767" cy="19736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>
                                    <m:sSubSup>
                                      <m:sSubSupPr>
                                        <m:ctrlP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it-IT" sz="1050" b="0" i="1" smtClean="0">
                                            <a:latin typeface="Cambria Math" panose="02040503050406030204" pitchFamily="18" charset="0"/>
                                          </a:rPr>
                                          <m:t>𝑏𝑒𝑛𝑑𝑖𝑛𝑔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it-IT" sz="1050" b="0" i="0" smtClean="0">
                                            <a:latin typeface="Cambria Math" panose="02040503050406030204" pitchFamily="18" charset="0"/>
                                          </a:rPr>
                                          <m:t>inside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050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26" name="CasellaDiTesto 25">
                              <a:extLst>
                                <a:ext uri="{FF2B5EF4-FFF2-40B4-BE49-F238E27FC236}">
                                  <a16:creationId xmlns:a16="http://schemas.microsoft.com/office/drawing/2014/main" id="{3F409563-3802-C71C-348D-D064747493C4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7362543" y="5116520"/>
                              <a:ext cx="507767" cy="197362"/>
                            </a:xfrm>
                            <a:prstGeom prst="rect">
                              <a:avLst/>
                            </a:prstGeom>
                            <a:blipFill>
                              <a:blip r:embed="rId6"/>
                              <a:stretch>
                                <a:fillRect l="-7792" r="-9091" b="-25806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2" name="CasellaDiTesto 28">
                              <a:extLst>
                                <a:ext uri="{FF2B5EF4-FFF2-40B4-BE49-F238E27FC236}">
                                  <a16:creationId xmlns:a16="http://schemas.microsoft.com/office/drawing/2014/main" id="{F8BACDA4-8A39-C0B7-89DB-B713B6120310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7415905" y="5682537"/>
                              <a:ext cx="412612" cy="19441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>
                                    <m:sSubSup>
                                      <m:sSubSupPr>
                                        <m:ctrlP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05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it-IT" sz="1050" b="0" i="1" smtClean="0">
                                            <a:latin typeface="Cambria Math" panose="02040503050406030204" pitchFamily="18" charset="0"/>
                                          </a:rPr>
                                          <m:t>𝑝𝑒𝑎𝑘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it-IT" sz="1050" b="0" i="0" smtClean="0">
                                            <a:latin typeface="Cambria Math" panose="02040503050406030204" pitchFamily="18" charset="0"/>
                                          </a:rPr>
                                          <m:t>inside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050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29" name="CasellaDiTesto 28">
                              <a:extLst>
                                <a:ext uri="{FF2B5EF4-FFF2-40B4-BE49-F238E27FC236}">
                                  <a16:creationId xmlns:a16="http://schemas.microsoft.com/office/drawing/2014/main" id="{48C2B402-915A-ED0A-DEA9-877954B0FBC2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7415905" y="5682537"/>
                              <a:ext cx="412612" cy="194412"/>
                            </a:xfrm>
                            <a:prstGeom prst="rect">
                              <a:avLst/>
                            </a:prstGeom>
                            <a:blipFill>
                              <a:blip r:embed="rId7"/>
                              <a:stretch>
                                <a:fillRect l="-9677" r="-9677" b="-25806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3" name="CasellaDiTesto 30">
                              <a:extLst>
                                <a:ext uri="{FF2B5EF4-FFF2-40B4-BE49-F238E27FC236}">
                                  <a16:creationId xmlns:a16="http://schemas.microsoft.com/office/drawing/2014/main" id="{F6803B9E-BAA3-DD1E-E3A5-A2D060BC9F88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6591816" y="5108106"/>
                              <a:ext cx="472309" cy="201915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lIns="0" tIns="0" rIns="0" bIns="0" rtlCol="0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>
                                    <m:sSubSup>
                                      <m:sSubSup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it-IT" sz="1200" b="0" i="1" smtClean="0">
                                            <a:latin typeface="Cambria Math" panose="02040503050406030204" pitchFamily="18" charset="0"/>
                                          </a:rPr>
                                          <m:t>𝑡𝑜𝑡𝑎𝑙</m:t>
                                        </m:r>
                                      </m:sub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it-IT" sz="1200" b="0" i="0" smtClean="0">
                                            <a:latin typeface="Cambria Math" panose="02040503050406030204" pitchFamily="18" charset="0"/>
                                          </a:rPr>
                                          <m:t>inside</m:t>
                                        </m:r>
                                      </m:sup>
                                    </m:sSubSup>
                                  </m:oMath>
                                </m:oMathPara>
                              </a14:m>
                              <a:endParaRPr lang="en-US" sz="1200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31" name="CasellaDiTesto 30">
                              <a:extLst>
                                <a:ext uri="{FF2B5EF4-FFF2-40B4-BE49-F238E27FC236}">
                                  <a16:creationId xmlns:a16="http://schemas.microsoft.com/office/drawing/2014/main" id="{D23E4008-8BBE-21BA-526A-78308573B8E3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6591816" y="5108106"/>
                              <a:ext cx="472309" cy="201915"/>
                            </a:xfrm>
                            <a:prstGeom prst="rect">
                              <a:avLst/>
                            </a:prstGeom>
                            <a:blipFill>
                              <a:blip r:embed="rId8"/>
                              <a:stretch>
                                <a:fillRect l="-8333" r="-6944" b="-18182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p:grpSp>
                      <p:nvGrpSpPr>
                        <p:cNvPr id="114" name="Gruppo 14">
                          <a:extLst>
                            <a:ext uri="{FF2B5EF4-FFF2-40B4-BE49-F238E27FC236}">
                              <a16:creationId xmlns:a16="http://schemas.microsoft.com/office/drawing/2014/main" id="{2F9588A8-9012-F082-F323-1B2F16D5DFF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55915" y="3131113"/>
                          <a:ext cx="5415172" cy="2880874"/>
                          <a:chOff x="6429270" y="3103903"/>
                          <a:chExt cx="5415172" cy="2880874"/>
                        </a:xfrm>
                      </p:grpSpPr>
                      <p:pic>
                        <p:nvPicPr>
                          <p:cNvPr id="123" name="Immagine 65">
                            <a:extLst>
                              <a:ext uri="{FF2B5EF4-FFF2-40B4-BE49-F238E27FC236}">
                                <a16:creationId xmlns:a16="http://schemas.microsoft.com/office/drawing/2014/main" id="{CBF9CDEC-9D5F-F3B2-0107-5118E563D4C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9"/>
                          <a:srcRect l="16110" r="19409"/>
                          <a:stretch>
                            <a:fillRect/>
                          </a:stretch>
                        </p:blipFill>
                        <p:spPr>
                          <a:xfrm>
                            <a:off x="7974355" y="3186976"/>
                            <a:ext cx="2926415" cy="279780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24" name="Immagine 10">
                            <a:extLst>
                              <a:ext uri="{FF2B5EF4-FFF2-40B4-BE49-F238E27FC236}">
                                <a16:creationId xmlns:a16="http://schemas.microsoft.com/office/drawing/2014/main" id="{CA7FBA99-B2F0-F794-C5C6-39631427536C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6429270" y="3103903"/>
                            <a:ext cx="1495634" cy="657317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25" name="Immagine 12">
                            <a:extLst>
                              <a:ext uri="{FF2B5EF4-FFF2-40B4-BE49-F238E27FC236}">
                                <a16:creationId xmlns:a16="http://schemas.microsoft.com/office/drawing/2014/main" id="{20C4F9ED-3081-D19D-5506-11F7790BCCB9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0900770" y="3186976"/>
                            <a:ext cx="943672" cy="414735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cxnSp>
                      <p:nvCxnSpPr>
                        <p:cNvPr id="115" name="Connettore diritto 34">
                          <a:extLst>
                            <a:ext uri="{FF2B5EF4-FFF2-40B4-BE49-F238E27FC236}">
                              <a16:creationId xmlns:a16="http://schemas.microsoft.com/office/drawing/2014/main" id="{CA40F273-9EA5-30FF-A249-11D4C5083EF0}"/>
                            </a:ext>
                          </a:extLst>
                        </p:cNvPr>
                        <p:cNvCxnSpPr>
                          <a:cxnSpLocks/>
                          <a:endCxn id="123" idx="1"/>
                        </p:cNvCxnSpPr>
                        <p:nvPr/>
                      </p:nvCxnSpPr>
                      <p:spPr>
                        <a:xfrm>
                          <a:off x="6986588" y="4613087"/>
                          <a:ext cx="1014412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6" name="Connettore diritto 35">
                          <a:extLst>
                            <a:ext uri="{FF2B5EF4-FFF2-40B4-BE49-F238E27FC236}">
                              <a16:creationId xmlns:a16="http://schemas.microsoft.com/office/drawing/2014/main" id="{56DB6299-625A-98FB-CCDF-9656BFA65AD2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7203732" y="4908539"/>
                          <a:ext cx="838074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7" name="Connettore diritto 36">
                          <a:extLst>
                            <a:ext uri="{FF2B5EF4-FFF2-40B4-BE49-F238E27FC236}">
                              <a16:creationId xmlns:a16="http://schemas.microsoft.com/office/drawing/2014/main" id="{43CAB1A0-71FA-88B1-135E-D3E3BC1065ED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7231752" y="5683411"/>
                          <a:ext cx="774011" cy="1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8" name="Connettore diritto 37">
                          <a:extLst>
                            <a:ext uri="{FF2B5EF4-FFF2-40B4-BE49-F238E27FC236}">
                              <a16:creationId xmlns:a16="http://schemas.microsoft.com/office/drawing/2014/main" id="{AC8AF0D6-0377-0265-9DC7-DAB7CD4E6005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6986588" y="5874176"/>
                          <a:ext cx="1014412" cy="11469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19" name="Connettore 2 39">
                          <a:extLst>
                            <a:ext uri="{FF2B5EF4-FFF2-40B4-BE49-F238E27FC236}">
                              <a16:creationId xmlns:a16="http://schemas.microsoft.com/office/drawing/2014/main" id="{0EBDF895-3A97-C739-07F6-266A72479328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7243763" y="4613086"/>
                          <a:ext cx="0" cy="300215"/>
                        </a:xfrm>
                        <a:prstGeom prst="straightConnector1">
                          <a:avLst/>
                        </a:prstGeom>
                        <a:ln cap="flat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eadEnd type="triangle"/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0" name="Connettore 2 41">
                          <a:extLst>
                            <a:ext uri="{FF2B5EF4-FFF2-40B4-BE49-F238E27FC236}">
                              <a16:creationId xmlns:a16="http://schemas.microsoft.com/office/drawing/2014/main" id="{CBD8B8A2-3E2F-4CD7-9889-630BA72A7385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7243763" y="4914986"/>
                          <a:ext cx="0" cy="767551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eadEnd type="triangle"/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1" name="Connettore 2 46">
                          <a:extLst>
                            <a:ext uri="{FF2B5EF4-FFF2-40B4-BE49-F238E27FC236}">
                              <a16:creationId xmlns:a16="http://schemas.microsoft.com/office/drawing/2014/main" id="{8A897714-3576-E711-A9A4-B3C2907AC62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7239001" y="5682537"/>
                          <a:ext cx="4762" cy="192008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eadEnd type="triangle"/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2" name="Connettore 2 50">
                          <a:extLst>
                            <a:ext uri="{FF2B5EF4-FFF2-40B4-BE49-F238E27FC236}">
                              <a16:creationId xmlns:a16="http://schemas.microsoft.com/office/drawing/2014/main" id="{A7F890EB-19AC-0044-F1EE-1B9DFC4D9F4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7059364" y="4613086"/>
                          <a:ext cx="0" cy="1261090"/>
                        </a:xfrm>
                        <a:prstGeom prst="straightConnector1">
                          <a:avLst/>
                        </a:prstGeom>
                        <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eadEnd type="triangle"/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0" name="CasellaDiTesto 55">
                            <a:extLst>
                              <a:ext uri="{FF2B5EF4-FFF2-40B4-BE49-F238E27FC236}">
                                <a16:creationId xmlns:a16="http://schemas.microsoft.com/office/drawing/2014/main" id="{2F4CC974-E9F7-377E-06B3-46D02F2E36B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148010" y="4130260"/>
                            <a:ext cx="507768" cy="19736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>
                                  <m:sSubSup>
                                    <m:sSubSupPr>
                                      <m:ctrlP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050" b="0" i="1" smtClean="0">
                                          <a:latin typeface="Cambria Math" panose="02040503050406030204" pitchFamily="18" charset="0"/>
                                        </a:rPr>
                                        <m:t>𝑏𝑒𝑛𝑑𝑖𝑛𝑔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it-IT" sz="1050" b="0" i="0" smtClean="0">
                                          <a:latin typeface="Cambria Math" panose="02040503050406030204" pitchFamily="18" charset="0"/>
                                        </a:rPr>
                                        <m:t>outside</m:t>
                                      </m:r>
                                    </m:sup>
                                  </m:sSubSup>
                                </m:oMath>
                              </m:oMathPara>
                            </a14:m>
                            <a:endParaRPr lang="en-US" sz="12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56" name="CasellaDiTesto 55">
                            <a:extLst>
                              <a:ext uri="{FF2B5EF4-FFF2-40B4-BE49-F238E27FC236}">
                                <a16:creationId xmlns:a16="http://schemas.microsoft.com/office/drawing/2014/main" id="{47C4F01C-3925-CA8C-554A-A26C5DB1B536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1148010" y="4130260"/>
                            <a:ext cx="507768" cy="197362"/>
                          </a:xfrm>
                          <a:prstGeom prst="rect">
                            <a:avLst/>
                          </a:prstGeom>
                          <a:blipFill>
                            <a:blip r:embed="rId11"/>
                            <a:stretch>
                              <a:fillRect l="-7895" r="-10526" b="-25806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1" name="CasellaDiTesto 60">
                            <a:extLst>
                              <a:ext uri="{FF2B5EF4-FFF2-40B4-BE49-F238E27FC236}">
                                <a16:creationId xmlns:a16="http://schemas.microsoft.com/office/drawing/2014/main" id="{9ABB3FCD-AC09-FFAC-8263-9545B0E61C49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085654" y="4649954"/>
                            <a:ext cx="632481" cy="17665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>
                                  <m:sSubSup>
                                    <m:sSubSupPr>
                                      <m:ctrlP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050" b="0" i="1" smtClean="0">
                                          <a:latin typeface="Cambria Math" panose="02040503050406030204" pitchFamily="18" charset="0"/>
                                        </a:rPr>
                                        <m:t>𝑚𝑒𝑚𝑏𝑟𝑎𝑛𝑒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it-IT" sz="1050" b="0" i="0" smtClean="0">
                                          <a:latin typeface="Cambria Math" panose="02040503050406030204" pitchFamily="18" charset="0"/>
                                        </a:rPr>
                                        <m:t>outside</m:t>
                                      </m:r>
                                    </m:sup>
                                  </m:sSubSup>
                                </m:oMath>
                              </m:oMathPara>
                            </a14:m>
                            <a:endParaRPr lang="en-US" sz="12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61" name="CasellaDiTesto 60">
                            <a:extLst>
                              <a:ext uri="{FF2B5EF4-FFF2-40B4-BE49-F238E27FC236}">
                                <a16:creationId xmlns:a16="http://schemas.microsoft.com/office/drawing/2014/main" id="{604F56FE-BEC9-1949-BD52-1ECD5D0E1433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1085654" y="4649954"/>
                            <a:ext cx="632481" cy="176651"/>
                          </a:xfrm>
                          <a:prstGeom prst="rect">
                            <a:avLst/>
                          </a:prstGeom>
                          <a:blipFill>
                            <a:blip r:embed="rId12"/>
                            <a:stretch>
                              <a:fillRect l="-5208" t="-3571" r="-7292" b="-21429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02" name="CasellaDiTesto 66">
                            <a:extLst>
                              <a:ext uri="{FF2B5EF4-FFF2-40B4-BE49-F238E27FC236}">
                                <a16:creationId xmlns:a16="http://schemas.microsoft.com/office/drawing/2014/main" id="{B045EED1-4A48-929F-5952-F14072ACD3E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148010" y="3668060"/>
                            <a:ext cx="476734" cy="19441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>
                                  <m:sSubSup>
                                    <m:sSubSupPr>
                                      <m:ctrlP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050" b="0" i="1" smtClean="0">
                                          <a:latin typeface="Cambria Math" panose="02040503050406030204" pitchFamily="18" charset="0"/>
                                        </a:rPr>
                                        <m:t>𝑝𝑒𝑎𝑘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it-IT" sz="1050" b="0" i="0" smtClean="0">
                                          <a:latin typeface="Cambria Math" panose="02040503050406030204" pitchFamily="18" charset="0"/>
                                        </a:rPr>
                                        <m:t>outside</m:t>
                                      </m:r>
                                    </m:sup>
                                  </m:sSubSup>
                                </m:oMath>
                              </m:oMathPara>
                            </a14:m>
                            <a:endParaRPr lang="en-US" sz="12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67" name="CasellaDiTesto 66">
                            <a:extLst>
                              <a:ext uri="{FF2B5EF4-FFF2-40B4-BE49-F238E27FC236}">
                                <a16:creationId xmlns:a16="http://schemas.microsoft.com/office/drawing/2014/main" id="{EB467F02-9C71-31D2-0176-41321F584950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11148010" y="3668060"/>
                            <a:ext cx="476734" cy="194412"/>
                          </a:xfrm>
                          <a:prstGeom prst="rect">
                            <a:avLst/>
                          </a:prstGeom>
                          <a:blipFill>
                            <a:blip r:embed="rId13"/>
                            <a:stretch>
                              <a:fillRect l="-8333" r="-9722" b="-22581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cxnSp>
                    <p:nvCxnSpPr>
                      <p:cNvPr id="103" name="Connettore diritto 67">
                        <a:extLst>
                          <a:ext uri="{FF2B5EF4-FFF2-40B4-BE49-F238E27FC236}">
                            <a16:creationId xmlns:a16="http://schemas.microsoft.com/office/drawing/2014/main" id="{ABE052C5-A4D8-6E3A-80A8-6D9CA266187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013988" y="3881524"/>
                        <a:ext cx="838074" cy="0"/>
                      </a:xfrm>
                      <a:prstGeom prst="line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4" name="Connettore diritto 68">
                        <a:extLst>
                          <a:ext uri="{FF2B5EF4-FFF2-40B4-BE49-F238E27FC236}">
                            <a16:creationId xmlns:a16="http://schemas.microsoft.com/office/drawing/2014/main" id="{A67CE2D5-24DB-CE10-6712-DD70411B5F4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026677" y="4592272"/>
                        <a:ext cx="838074" cy="0"/>
                      </a:xfrm>
                      <a:prstGeom prst="line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5" name="Connettore diritto 69">
                        <a:extLst>
                          <a:ext uri="{FF2B5EF4-FFF2-40B4-BE49-F238E27FC236}">
                            <a16:creationId xmlns:a16="http://schemas.microsoft.com/office/drawing/2014/main" id="{52770A8A-C929-FA1A-121B-EE7571805F5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026677" y="4887725"/>
                        <a:ext cx="1014412" cy="0"/>
                      </a:xfrm>
                      <a:prstGeom prst="line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6" name="Connettore diritto 70">
                        <a:extLst>
                          <a:ext uri="{FF2B5EF4-FFF2-40B4-BE49-F238E27FC236}">
                            <a16:creationId xmlns:a16="http://schemas.microsoft.com/office/drawing/2014/main" id="{13CECE09-1502-BAC4-F767-A1C660AB251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017151" y="3623796"/>
                        <a:ext cx="1014412" cy="0"/>
                      </a:xfrm>
                      <a:prstGeom prst="line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7" name="Connettore 2 72">
                        <a:extLst>
                          <a:ext uri="{FF2B5EF4-FFF2-40B4-BE49-F238E27FC236}">
                            <a16:creationId xmlns:a16="http://schemas.microsoft.com/office/drawing/2014/main" id="{C4D8C37B-84C9-5167-6B61-A083F37D054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800726" y="3881524"/>
                        <a:ext cx="0" cy="72468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8" name="Connettore 2 74">
                        <a:extLst>
                          <a:ext uri="{FF2B5EF4-FFF2-40B4-BE49-F238E27FC236}">
                            <a16:creationId xmlns:a16="http://schemas.microsoft.com/office/drawing/2014/main" id="{06F20097-897B-76CE-11BB-B6B6A9AB25E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804739" y="3623796"/>
                        <a:ext cx="0" cy="257728"/>
                      </a:xfrm>
                      <a:prstGeom prst="straightConnector1">
                        <a:avLst/>
                      </a:prstGeom>
                      <a:ln cap="flat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9" name="Connettore 2 76">
                        <a:extLst>
                          <a:ext uri="{FF2B5EF4-FFF2-40B4-BE49-F238E27FC236}">
                            <a16:creationId xmlns:a16="http://schemas.microsoft.com/office/drawing/2014/main" id="{5E45DD62-08EA-B73F-4680-30D2086598D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997228" y="3617844"/>
                        <a:ext cx="0" cy="1261090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8" name="CasellaDiTesto 78">
                          <a:extLst>
                            <a:ext uri="{FF2B5EF4-FFF2-40B4-BE49-F238E27FC236}">
                              <a16:creationId xmlns:a16="http://schemas.microsoft.com/office/drawing/2014/main" id="{AA73A0B9-AB22-8DAA-6081-8546C6F44E5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1658095" y="4069819"/>
                          <a:ext cx="592501" cy="20743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it-IT" sz="1200" b="0" i="1" smtClean="0">
                                        <a:latin typeface="Cambria Math" panose="02040503050406030204" pitchFamily="18" charset="0"/>
                                      </a:rPr>
                                      <m:t>𝑡𝑜𝑡𝑎𝑙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it-IT" sz="1200" b="0" i="0" smtClean="0">
                                        <a:latin typeface="Cambria Math" panose="02040503050406030204" pitchFamily="18" charset="0"/>
                                      </a:rPr>
                                      <m:t>outside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200" dirty="0"/>
                        </a:p>
                      </p:txBody>
                    </p:sp>
                  </mc:Choice>
                  <mc:Fallback xmlns="">
                    <p:sp>
                      <p:nvSpPr>
                        <p:cNvPr id="79" name="CasellaDiTesto 78">
                          <a:extLst>
                            <a:ext uri="{FF2B5EF4-FFF2-40B4-BE49-F238E27FC236}">
                              <a16:creationId xmlns:a16="http://schemas.microsoft.com/office/drawing/2014/main" id="{33900362-7FF2-C98D-9A14-46CFD7925F2E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1658095" y="4069819"/>
                          <a:ext cx="592501" cy="207436"/>
                        </a:xfrm>
                        <a:prstGeom prst="rect">
                          <a:avLst/>
                        </a:prstGeom>
                        <a:blipFill>
                          <a:blip r:embed="rId14"/>
                          <a:stretch>
                            <a:fillRect l="-3333" t="-3030" r="-2222" b="-1818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94" name="CasellaDiTesto 86">
                    <a:extLst>
                      <a:ext uri="{FF2B5EF4-FFF2-40B4-BE49-F238E27FC236}">
                        <a16:creationId xmlns:a16="http://schemas.microsoft.com/office/drawing/2014/main" id="{82A3CEDB-290F-4BB1-394B-8836736DAAC2}"/>
                      </a:ext>
                    </a:extLst>
                  </p:cNvPr>
                  <p:cNvSpPr txBox="1"/>
                  <p:nvPr/>
                </p:nvSpPr>
                <p:spPr>
                  <a:xfrm>
                    <a:off x="7631375" y="3199312"/>
                    <a:ext cx="532518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100" b="1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inside</a:t>
                    </a:r>
                    <a:endParaRPr lang="en-US" sz="11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  <p:sp>
                <p:nvSpPr>
                  <p:cNvPr id="95" name="CasellaDiTesto 88">
                    <a:extLst>
                      <a:ext uri="{FF2B5EF4-FFF2-40B4-BE49-F238E27FC236}">
                        <a16:creationId xmlns:a16="http://schemas.microsoft.com/office/drawing/2014/main" id="{DE68D904-9B33-FC38-7835-ED5D28BCE64C}"/>
                      </a:ext>
                    </a:extLst>
                  </p:cNvPr>
                  <p:cNvSpPr txBox="1"/>
                  <p:nvPr/>
                </p:nvSpPr>
                <p:spPr>
                  <a:xfrm>
                    <a:off x="10737421" y="3200464"/>
                    <a:ext cx="615874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100" b="1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outside</a:t>
                    </a:r>
                    <a:endParaRPr lang="en-US" sz="11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</p:grpSp>
            <p:cxnSp>
              <p:nvCxnSpPr>
                <p:cNvPr id="92" name="Connettore diritto 82">
                  <a:extLst>
                    <a:ext uri="{FF2B5EF4-FFF2-40B4-BE49-F238E27FC236}">
                      <a16:creationId xmlns:a16="http://schemas.microsoft.com/office/drawing/2014/main" id="{D77145AB-D545-5888-A0EA-8B0AF32679AB}"/>
                    </a:ext>
                  </a:extLst>
                </p:cNvPr>
                <p:cNvCxnSpPr>
                  <a:cxnSpLocks/>
                  <a:endCxn id="123" idx="3"/>
                </p:cNvCxnSpPr>
                <p:nvPr/>
              </p:nvCxnSpPr>
              <p:spPr>
                <a:xfrm>
                  <a:off x="8099064" y="4629505"/>
                  <a:ext cx="2689354" cy="0"/>
                </a:xfrm>
                <a:prstGeom prst="line">
                  <a:avLst/>
                </a:prstGeom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CasellaDiTesto 94">
                    <a:extLst>
                      <a:ext uri="{FF2B5EF4-FFF2-40B4-BE49-F238E27FC236}">
                        <a16:creationId xmlns:a16="http://schemas.microsoft.com/office/drawing/2014/main" id="{B9FC7E39-3539-D18C-42F0-0B4BEFA6D718}"/>
                      </a:ext>
                    </a:extLst>
                  </p:cNvPr>
                  <p:cNvSpPr txBox="1"/>
                  <p:nvPr/>
                </p:nvSpPr>
                <p:spPr>
                  <a:xfrm>
                    <a:off x="9396125" y="3244334"/>
                    <a:ext cx="128818" cy="18466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120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95" name="CasellaDiTesto 94">
                    <a:extLst>
                      <a:ext uri="{FF2B5EF4-FFF2-40B4-BE49-F238E27FC236}">
                        <a16:creationId xmlns:a16="http://schemas.microsoft.com/office/drawing/2014/main" id="{148B20EA-2644-D899-6667-515B027570F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96125" y="3244334"/>
                    <a:ext cx="128818" cy="184666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4286" r="-190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CasellaDiTesto 97">
                  <a:extLst>
                    <a:ext uri="{FF2B5EF4-FFF2-40B4-BE49-F238E27FC236}">
                      <a16:creationId xmlns:a16="http://schemas.microsoft.com/office/drawing/2014/main" id="{7B4939D3-420D-A794-3C5B-EB80BE5ECA2F}"/>
                    </a:ext>
                  </a:extLst>
                </p:cNvPr>
                <p:cNvSpPr txBox="1"/>
                <p:nvPr/>
              </p:nvSpPr>
              <p:spPr>
                <a:xfrm>
                  <a:off x="10356487" y="4412934"/>
                  <a:ext cx="400046" cy="1692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sz="1100" b="0" i="1" smtClean="0">
                            <a:latin typeface="Cambria Math" panose="02040503050406030204" pitchFamily="18" charset="0"/>
                          </a:rPr>
                          <m:t>𝑃𝐴𝑇𝐻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98" name="CasellaDiTesto 97">
                  <a:extLst>
                    <a:ext uri="{FF2B5EF4-FFF2-40B4-BE49-F238E27FC236}">
                      <a16:creationId xmlns:a16="http://schemas.microsoft.com/office/drawing/2014/main" id="{0E5C3B73-2070-0B01-2FA7-227915614F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6487" y="4412934"/>
                  <a:ext cx="400046" cy="169277"/>
                </a:xfrm>
                <a:prstGeom prst="rect">
                  <a:avLst/>
                </a:prstGeom>
                <a:blipFill>
                  <a:blip r:embed="rId16"/>
                  <a:stretch>
                    <a:fillRect l="-7692" r="-9231" b="-71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Connettore 2 99">
              <a:extLst>
                <a:ext uri="{FF2B5EF4-FFF2-40B4-BE49-F238E27FC236}">
                  <a16:creationId xmlns:a16="http://schemas.microsoft.com/office/drawing/2014/main" id="{2C616FF9-39AE-F707-790A-930B10E7F9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8491" y="3267837"/>
              <a:ext cx="0" cy="2723335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2 100">
              <a:extLst>
                <a:ext uri="{FF2B5EF4-FFF2-40B4-BE49-F238E27FC236}">
                  <a16:creationId xmlns:a16="http://schemas.microsoft.com/office/drawing/2014/main" id="{74623681-01C5-7BBA-09B9-0FF275426C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4563" y="4624868"/>
              <a:ext cx="542397" cy="1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CasellaDiTesto 45">
            <a:extLst>
              <a:ext uri="{FF2B5EF4-FFF2-40B4-BE49-F238E27FC236}">
                <a16:creationId xmlns:a16="http://schemas.microsoft.com/office/drawing/2014/main" id="{8067DAE3-D0A8-8C4F-4966-6B76D5783215}"/>
              </a:ext>
            </a:extLst>
          </p:cNvPr>
          <p:cNvSpPr txBox="1"/>
          <p:nvPr/>
        </p:nvSpPr>
        <p:spPr>
          <a:xfrm>
            <a:off x="6974675" y="5883065"/>
            <a:ext cx="4063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Linearizzazione</a:t>
            </a:r>
            <a:r>
              <a:rPr lang="en-GB" sz="1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degli </a:t>
            </a:r>
            <a:r>
              <a:rPr lang="en-GB" sz="14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Sforzi</a:t>
            </a:r>
            <a:r>
              <a:rPr lang="en-GB" sz="1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il </a:t>
            </a:r>
            <a:r>
              <a:rPr lang="en-GB" sz="14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</a:t>
            </a:r>
            <a:r>
              <a:rPr lang="en-GB" sz="14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b="1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Elastico</a:t>
            </a:r>
            <a:endParaRPr lang="it-IT" sz="14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8" name="Picture 77">
            <a:extLst>
              <a:ext uri="{FF2B5EF4-FFF2-40B4-BE49-F238E27FC236}">
                <a16:creationId xmlns:a16="http://schemas.microsoft.com/office/drawing/2014/main" id="{55C3B3F8-1CF6-71C0-1034-D860B27629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39150" y="1834950"/>
            <a:ext cx="1219114" cy="7207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327D4A-81BB-6B60-774F-21FC805C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3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438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78793-B101-F78E-E553-1BA7AB4A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E5969AE3-2CCB-AA67-A423-DB595324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PIPELINE FE PARAMETRICA AUTOMATIZZATA: DALLA TABELLA</a:t>
            </a:r>
            <a:br>
              <a:rPr lang="en-GB" dirty="0"/>
            </a:br>
            <a:r>
              <a:rPr lang="en-GB" dirty="0"/>
              <a:t>AL MODELLO VERIFICATO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322FE5-53CB-3629-7A66-2102AD8A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Rettangolo con angoli arrotondati 65">
            <a:extLst>
              <a:ext uri="{FF2B5EF4-FFF2-40B4-BE49-F238E27FC236}">
                <a16:creationId xmlns:a16="http://schemas.microsoft.com/office/drawing/2014/main" id="{B54440EC-C84D-B310-216F-EBF112AC8157}"/>
              </a:ext>
            </a:extLst>
          </p:cNvPr>
          <p:cNvSpPr/>
          <p:nvPr/>
        </p:nvSpPr>
        <p:spPr>
          <a:xfrm>
            <a:off x="10163527" y="2060667"/>
            <a:ext cx="1948873" cy="3312391"/>
          </a:xfrm>
          <a:prstGeom prst="roundRect">
            <a:avLst>
              <a:gd name="adj" fmla="val 25672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  <a:alpha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0800000" scaled="1"/>
            <a:tileRect/>
          </a:gradFill>
          <a:ln w="19050">
            <a:solidFill>
              <a:srgbClr val="6582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rgbClr val="213652"/>
                </a:solidFill>
              </a:ln>
              <a:noFill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30D9A-2C09-3AB3-473E-A86BAEC4785D}"/>
              </a:ext>
            </a:extLst>
          </p:cNvPr>
          <p:cNvSpPr txBox="1"/>
          <p:nvPr/>
        </p:nvSpPr>
        <p:spPr>
          <a:xfrm>
            <a:off x="10130189" y="2239222"/>
            <a:ext cx="2015548" cy="31547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 err="1"/>
              <a:t>Cartella</a:t>
            </a:r>
            <a:r>
              <a:rPr lang="en-GB" sz="1400" b="1" u="sng" dirty="0"/>
              <a:t> </a:t>
            </a:r>
            <a:r>
              <a:rPr lang="en-GB" sz="1400" b="1" u="sng" dirty="0" err="1"/>
              <a:t>dei</a:t>
            </a:r>
            <a:r>
              <a:rPr lang="en-GB" sz="1400" b="1" u="sng" dirty="0"/>
              <a:t> </a:t>
            </a:r>
            <a:r>
              <a:rPr lang="en-GB" sz="1400" b="1" u="sng" dirty="0" err="1"/>
              <a:t>Risultati</a:t>
            </a:r>
            <a:r>
              <a:rPr lang="en-GB" sz="1400" b="1" u="sng" dirty="0"/>
              <a:t> </a:t>
            </a:r>
            <a:r>
              <a:rPr lang="en-GB" sz="1400" b="1" u="sng" dirty="0" err="1"/>
              <a:t>dell'Analisi</a:t>
            </a:r>
            <a:r>
              <a:rPr lang="en-GB" sz="1400" b="1" u="sng" dirty="0"/>
              <a:t>:</a:t>
            </a:r>
          </a:p>
          <a:p>
            <a:pPr algn="ctr"/>
            <a:endParaRPr lang="en-GB" sz="500" b="1" u="sng" dirty="0"/>
          </a:p>
          <a:p>
            <a:pPr algn="ctr"/>
            <a:r>
              <a:rPr lang="en-GB" sz="1200" dirty="0" err="1"/>
              <a:t>Strutturale</a:t>
            </a:r>
            <a:r>
              <a:rPr lang="en-GB" sz="1200" dirty="0"/>
              <a:t> </a:t>
            </a:r>
            <a:r>
              <a:rPr lang="en-GB" sz="1200" dirty="0" err="1"/>
              <a:t>Statica</a:t>
            </a:r>
            <a:endParaRPr lang="en-GB" sz="1200" dirty="0"/>
          </a:p>
          <a:p>
            <a:pPr algn="ctr"/>
            <a:r>
              <a:rPr lang="en-GB" sz="1200" dirty="0" err="1"/>
              <a:t>Termica</a:t>
            </a:r>
            <a:r>
              <a:rPr lang="en-GB" sz="1200" dirty="0"/>
              <a:t> in Regime </a:t>
            </a:r>
            <a:r>
              <a:rPr lang="en-GB" sz="1200" dirty="0" err="1"/>
              <a:t>Stazionario</a:t>
            </a:r>
            <a:endParaRPr lang="en-GB" sz="1200" dirty="0"/>
          </a:p>
          <a:p>
            <a:pPr algn="ctr"/>
            <a:r>
              <a:rPr lang="en-GB" sz="1200" dirty="0" err="1"/>
              <a:t>Termo-Strutturale</a:t>
            </a:r>
            <a:endParaRPr lang="en-GB" sz="1200" dirty="0"/>
          </a:p>
          <a:p>
            <a:pPr algn="ctr"/>
            <a:r>
              <a:rPr lang="en-GB" sz="1200" dirty="0" err="1"/>
              <a:t>Modale</a:t>
            </a:r>
            <a:r>
              <a:rPr lang="en-GB" sz="1200" dirty="0"/>
              <a:t> Buckling </a:t>
            </a:r>
            <a:r>
              <a:rPr lang="en-GB" sz="1200" dirty="0" err="1"/>
              <a:t>agli</a:t>
            </a:r>
            <a:r>
              <a:rPr lang="en-GB" sz="1200" dirty="0"/>
              <a:t> </a:t>
            </a:r>
            <a:r>
              <a:rPr lang="en-GB" sz="1200" dirty="0" err="1"/>
              <a:t>Autovalori</a:t>
            </a:r>
            <a:endParaRPr lang="en-GB" sz="1200" dirty="0"/>
          </a:p>
          <a:p>
            <a:pPr algn="ctr"/>
            <a:endParaRPr lang="en-US" sz="1000" dirty="0"/>
          </a:p>
          <a:p>
            <a:pPr algn="ctr"/>
            <a:r>
              <a:rPr lang="en-GB" sz="1400" b="1" u="sng" dirty="0" err="1"/>
              <a:t>Sforzo</a:t>
            </a:r>
            <a:r>
              <a:rPr lang="en-GB" sz="1400" b="1" u="sng" dirty="0"/>
              <a:t> </a:t>
            </a:r>
            <a:r>
              <a:rPr lang="en-GB" sz="1400" b="1" u="sng" dirty="0" err="1"/>
              <a:t>linearizzato</a:t>
            </a:r>
            <a:r>
              <a:rPr lang="en-GB" sz="1400" b="1" u="sng" dirty="0"/>
              <a:t> </a:t>
            </a:r>
            <a:r>
              <a:rPr lang="en-GB" sz="1400" b="1" u="sng" dirty="0" err="1"/>
              <a:t>estratto</a:t>
            </a:r>
            <a:r>
              <a:rPr lang="en-GB" sz="1400" b="1" u="sng" dirty="0"/>
              <a:t> per </a:t>
            </a:r>
            <a:r>
              <a:rPr lang="en-GB" sz="1400" b="1" u="sng" dirty="0" err="1"/>
              <a:t>ciascuna</a:t>
            </a:r>
            <a:r>
              <a:rPr lang="en-GB" sz="1400" b="1" u="sng" dirty="0"/>
              <a:t> </a:t>
            </a:r>
            <a:r>
              <a:rPr lang="en-GB" sz="1400" b="1" u="sng" dirty="0" err="1"/>
              <a:t>analisi</a:t>
            </a:r>
            <a:endParaRPr lang="en-GB" sz="1400" b="1" u="sng" dirty="0"/>
          </a:p>
          <a:p>
            <a:pPr algn="ctr"/>
            <a:endParaRPr lang="en-GB" sz="1000" b="1" u="sng" dirty="0"/>
          </a:p>
          <a:p>
            <a:pPr algn="ctr"/>
            <a:r>
              <a:rPr lang="en-GB" sz="1400" b="1" u="sng" dirty="0" err="1"/>
              <a:t>Combinazione</a:t>
            </a:r>
            <a:r>
              <a:rPr lang="en-GB" sz="1400" b="1" u="sng" dirty="0"/>
              <a:t> </a:t>
            </a:r>
            <a:r>
              <a:rPr lang="en-GB" sz="1400" b="1" u="sng" dirty="0" err="1"/>
              <a:t>dei</a:t>
            </a:r>
            <a:r>
              <a:rPr lang="en-GB" sz="1400" b="1" u="sng" dirty="0"/>
              <a:t> </a:t>
            </a:r>
            <a:r>
              <a:rPr lang="en-GB" sz="1400" b="1" u="sng" dirty="0" err="1"/>
              <a:t>carichi</a:t>
            </a:r>
            <a:r>
              <a:rPr lang="en-GB" sz="1400" b="1" u="sng" dirty="0"/>
              <a:t> e </a:t>
            </a:r>
            <a:r>
              <a:rPr lang="en-GB" sz="1400" b="1" u="sng" dirty="0" err="1"/>
              <a:t>Verifica</a:t>
            </a:r>
            <a:endParaRPr lang="en-GB" sz="1400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2A27E-2433-5B43-9A83-2534E576EFE4}"/>
              </a:ext>
            </a:extLst>
          </p:cNvPr>
          <p:cNvSpPr txBox="1"/>
          <p:nvPr/>
        </p:nvSpPr>
        <p:spPr>
          <a:xfrm>
            <a:off x="67724" y="1244957"/>
            <a:ext cx="36756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i="1" dirty="0" err="1">
                <a:solidFill>
                  <a:srgbClr val="FF0000"/>
                </a:solidFill>
              </a:rPr>
              <a:t>Tabella</a:t>
            </a:r>
            <a:r>
              <a:rPr lang="en-GB" sz="1400" b="1" i="1" dirty="0">
                <a:solidFill>
                  <a:srgbClr val="FF0000"/>
                </a:solidFill>
              </a:rPr>
              <a:t> EXCEL </a:t>
            </a:r>
            <a:r>
              <a:rPr lang="en-GB" sz="1400" b="1" i="1" dirty="0" err="1">
                <a:solidFill>
                  <a:srgbClr val="FF0000"/>
                </a:solidFill>
              </a:rPr>
              <a:t>dei</a:t>
            </a:r>
            <a:r>
              <a:rPr lang="en-GB" sz="1400" b="1" i="1" dirty="0">
                <a:solidFill>
                  <a:srgbClr val="FF0000"/>
                </a:solidFill>
              </a:rPr>
              <a:t> </a:t>
            </a:r>
            <a:r>
              <a:rPr lang="en-GB" sz="1400" b="1" i="1" dirty="0" err="1">
                <a:solidFill>
                  <a:srgbClr val="FF0000"/>
                </a:solidFill>
              </a:rPr>
              <a:t>parametri</a:t>
            </a:r>
            <a:r>
              <a:rPr lang="en-GB" sz="1400" b="1" i="1" dirty="0">
                <a:solidFill>
                  <a:srgbClr val="FF0000"/>
                </a:solidFill>
              </a:rPr>
              <a:t> di INPUT per la </a:t>
            </a:r>
            <a:r>
              <a:rPr lang="en-GB" sz="1400" b="1" i="1" dirty="0" err="1">
                <a:solidFill>
                  <a:srgbClr val="FF0000"/>
                </a:solidFill>
              </a:rPr>
              <a:t>procedura</a:t>
            </a:r>
            <a:r>
              <a:rPr lang="en-GB" sz="1400" b="1" i="1" dirty="0">
                <a:solidFill>
                  <a:srgbClr val="FF0000"/>
                </a:solidFill>
              </a:rPr>
              <a:t> </a:t>
            </a:r>
            <a:r>
              <a:rPr lang="en-GB" sz="1400" b="1" i="1" dirty="0" err="1">
                <a:solidFill>
                  <a:srgbClr val="FF0000"/>
                </a:solidFill>
              </a:rPr>
              <a:t>automatizzata</a:t>
            </a:r>
            <a:r>
              <a:rPr lang="en-GB" sz="1400" b="1" i="1" dirty="0">
                <a:solidFill>
                  <a:srgbClr val="FF0000"/>
                </a:solidFill>
              </a:rPr>
              <a:t> in PYTHON</a:t>
            </a:r>
          </a:p>
        </p:txBody>
      </p:sp>
      <p:sp>
        <p:nvSpPr>
          <p:cNvPr id="7" name="CasellaDiTesto 7">
            <a:extLst>
              <a:ext uri="{FF2B5EF4-FFF2-40B4-BE49-F238E27FC236}">
                <a16:creationId xmlns:a16="http://schemas.microsoft.com/office/drawing/2014/main" id="{F727F47F-3644-E866-C3B0-E77618FD5388}"/>
              </a:ext>
            </a:extLst>
          </p:cNvPr>
          <p:cNvSpPr txBox="1"/>
          <p:nvPr/>
        </p:nvSpPr>
        <p:spPr>
          <a:xfrm>
            <a:off x="4776828" y="1244957"/>
            <a:ext cx="4300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>
                <a:solidFill>
                  <a:srgbClr val="FF0000"/>
                </a:solidFill>
              </a:rPr>
              <a:t>ANSYS WORKBENCH </a:t>
            </a:r>
            <a:r>
              <a:rPr lang="en-GB" sz="1400" b="1" i="1" dirty="0" err="1">
                <a:solidFill>
                  <a:srgbClr val="FF0000"/>
                </a:solidFill>
              </a:rPr>
              <a:t>generato</a:t>
            </a:r>
            <a:r>
              <a:rPr lang="en-GB" sz="1400" b="1" i="1" dirty="0">
                <a:solidFill>
                  <a:srgbClr val="FF0000"/>
                </a:solidFill>
              </a:rPr>
              <a:t> AUTOMATICAMENTE </a:t>
            </a:r>
            <a:r>
              <a:rPr lang="en-GB" sz="1400" b="1" i="1" dirty="0" err="1">
                <a:solidFill>
                  <a:srgbClr val="FF0000"/>
                </a:solidFill>
              </a:rPr>
              <a:t>tramite</a:t>
            </a:r>
            <a:r>
              <a:rPr lang="en-GB" sz="1400" b="1" i="1" dirty="0">
                <a:solidFill>
                  <a:srgbClr val="FF0000"/>
                </a:solidFill>
              </a:rPr>
              <a:t> PYTHON e in </a:t>
            </a:r>
            <a:r>
              <a:rPr lang="en-GB" sz="1400" b="1" i="1" dirty="0" err="1">
                <a:solidFill>
                  <a:srgbClr val="FF0000"/>
                </a:solidFill>
              </a:rPr>
              <a:t>esecuzione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8" name="CasellaDiTesto 53">
            <a:extLst>
              <a:ext uri="{FF2B5EF4-FFF2-40B4-BE49-F238E27FC236}">
                <a16:creationId xmlns:a16="http://schemas.microsoft.com/office/drawing/2014/main" id="{27A8ED01-BF07-19AE-24F8-BF063113BE22}"/>
              </a:ext>
            </a:extLst>
          </p:cNvPr>
          <p:cNvSpPr txBox="1"/>
          <p:nvPr/>
        </p:nvSpPr>
        <p:spPr>
          <a:xfrm>
            <a:off x="9888083" y="1263457"/>
            <a:ext cx="2357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 dirty="0" err="1">
                <a:solidFill>
                  <a:srgbClr val="FF0000"/>
                </a:solidFill>
              </a:rPr>
              <a:t>Risultati</a:t>
            </a:r>
            <a:r>
              <a:rPr lang="en-GB" sz="1400" b="1" i="1" dirty="0">
                <a:solidFill>
                  <a:srgbClr val="FF0000"/>
                </a:solidFill>
              </a:rPr>
              <a:t> di OUTPUT </a:t>
            </a:r>
            <a:r>
              <a:rPr lang="en-GB" sz="1400" b="1" i="1" dirty="0" err="1">
                <a:solidFill>
                  <a:srgbClr val="FF0000"/>
                </a:solidFill>
              </a:rPr>
              <a:t>generati</a:t>
            </a:r>
            <a:r>
              <a:rPr lang="en-GB" sz="1400" b="1" i="1" dirty="0">
                <a:solidFill>
                  <a:srgbClr val="FF0000"/>
                </a:solidFill>
              </a:rPr>
              <a:t> AUTOMATICAMENTE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E2A884-A6BC-3B78-4441-1D283A07CEB3}"/>
              </a:ext>
            </a:extLst>
          </p:cNvPr>
          <p:cNvGrpSpPr/>
          <p:nvPr/>
        </p:nvGrpSpPr>
        <p:grpSpPr>
          <a:xfrm>
            <a:off x="-326545" y="2163377"/>
            <a:ext cx="4494812" cy="3070945"/>
            <a:chOff x="-397955" y="2276086"/>
            <a:chExt cx="4494812" cy="3070945"/>
          </a:xfrm>
        </p:grpSpPr>
        <p:sp>
          <p:nvSpPr>
            <p:cNvPr id="27" name="CasellaDiTesto 24">
              <a:extLst>
                <a:ext uri="{FF2B5EF4-FFF2-40B4-BE49-F238E27FC236}">
                  <a16:creationId xmlns:a16="http://schemas.microsoft.com/office/drawing/2014/main" id="{D1F9C941-078D-F490-D443-BE437BDA61CB}"/>
                </a:ext>
              </a:extLst>
            </p:cNvPr>
            <p:cNvSpPr txBox="1"/>
            <p:nvPr/>
          </p:nvSpPr>
          <p:spPr>
            <a:xfrm>
              <a:off x="-397955" y="2276086"/>
              <a:ext cx="449481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Casi di </a:t>
              </a:r>
              <a:r>
                <a:rPr lang="en-GB" sz="1200" b="1" i="1" dirty="0" err="1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carico</a:t>
              </a:r>
              <a:r>
                <a:rPr lang="en-GB" sz="1200" b="1" i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e </a:t>
              </a:r>
              <a:r>
                <a:rPr lang="en-GB" sz="1200" b="1" i="1" dirty="0" err="1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parametri</a:t>
              </a:r>
              <a:r>
                <a:rPr lang="en-GB" sz="1200" b="1" i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di input, PIPE_DN15_5_R1</a:t>
              </a:r>
              <a:endParaRPr lang="en-US" sz="12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B110A1F-F137-31E9-EA10-04EC21449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80" y="2502214"/>
              <a:ext cx="3515872" cy="2844817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0114B0-E1FF-DCA4-6240-647C8300E3A2}"/>
              </a:ext>
            </a:extLst>
          </p:cNvPr>
          <p:cNvGrpSpPr/>
          <p:nvPr/>
        </p:nvGrpSpPr>
        <p:grpSpPr>
          <a:xfrm>
            <a:off x="3952213" y="1768177"/>
            <a:ext cx="5845924" cy="4215945"/>
            <a:chOff x="3952213" y="1768177"/>
            <a:chExt cx="5845924" cy="4215945"/>
          </a:xfrm>
        </p:grpSpPr>
        <p:grpSp>
          <p:nvGrpSpPr>
            <p:cNvPr id="9" name="Gruppo 58">
              <a:extLst>
                <a:ext uri="{FF2B5EF4-FFF2-40B4-BE49-F238E27FC236}">
                  <a16:creationId xmlns:a16="http://schemas.microsoft.com/office/drawing/2014/main" id="{8F505021-AAE5-3C01-D62D-D0B773F82DA8}"/>
                </a:ext>
              </a:extLst>
            </p:cNvPr>
            <p:cNvGrpSpPr/>
            <p:nvPr/>
          </p:nvGrpSpPr>
          <p:grpSpPr>
            <a:xfrm>
              <a:off x="4055575" y="1768177"/>
              <a:ext cx="5742562" cy="4215945"/>
              <a:chOff x="3899050" y="1535448"/>
              <a:chExt cx="5889819" cy="4484352"/>
            </a:xfrm>
          </p:grpSpPr>
          <p:pic>
            <p:nvPicPr>
              <p:cNvPr id="10" name="Immagine 28">
                <a:extLst>
                  <a:ext uri="{FF2B5EF4-FFF2-40B4-BE49-F238E27FC236}">
                    <a16:creationId xmlns:a16="http://schemas.microsoft.com/office/drawing/2014/main" id="{9AC57945-E28A-6C21-880F-BD4A02367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99050" y="1535448"/>
                <a:ext cx="5889819" cy="4484352"/>
              </a:xfrm>
              <a:prstGeom prst="rect">
                <a:avLst/>
              </a:prstGeom>
            </p:spPr>
          </p:pic>
          <p:grpSp>
            <p:nvGrpSpPr>
              <p:cNvPr id="11" name="Gruppo 21">
                <a:extLst>
                  <a:ext uri="{FF2B5EF4-FFF2-40B4-BE49-F238E27FC236}">
                    <a16:creationId xmlns:a16="http://schemas.microsoft.com/office/drawing/2014/main" id="{5887516F-0011-A422-5521-6D1EA978A1B6}"/>
                  </a:ext>
                </a:extLst>
              </p:cNvPr>
              <p:cNvGrpSpPr/>
              <p:nvPr/>
            </p:nvGrpSpPr>
            <p:grpSpPr>
              <a:xfrm>
                <a:off x="5946129" y="2214000"/>
                <a:ext cx="468469" cy="256594"/>
                <a:chOff x="6230048" y="1864509"/>
                <a:chExt cx="492718" cy="278086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9B8C3ACF-F57D-D321-6C97-A87DE4BD9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30048" y="1953495"/>
                  <a:ext cx="76210" cy="76210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F6BBB6AA-DB87-6F6F-5C57-6B3A0F7EA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33320" y="2066385"/>
                  <a:ext cx="76210" cy="76210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9C16969E-6CF8-D605-8EBF-7D72A3912E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09582" y="1873763"/>
                  <a:ext cx="313184" cy="159464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48F7A7A0-BF1D-C5DB-3E41-D841CC0E81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81852" y="1932069"/>
                  <a:ext cx="82554" cy="190510"/>
                </a:xfrm>
                <a:prstGeom prst="rect">
                  <a:avLst/>
                </a:prstGeom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111E2F81-1D0F-0AEA-E0C8-286CEA70A7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21067" y="1864509"/>
                  <a:ext cx="82554" cy="57623"/>
                </a:xfrm>
                <a:prstGeom prst="rect">
                  <a:avLst/>
                </a:prstGeom>
              </p:spPr>
            </p:pic>
          </p:grpSp>
          <p:pic>
            <p:nvPicPr>
              <p:cNvPr id="12" name="Immagine 30">
                <a:extLst>
                  <a:ext uri="{FF2B5EF4-FFF2-40B4-BE49-F238E27FC236}">
                    <a16:creationId xmlns:a16="http://schemas.microsoft.com/office/drawing/2014/main" id="{38D52A0B-126E-3C50-ED00-36FFCC0EE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3790303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3" name="Immagine 32">
                <a:extLst>
                  <a:ext uri="{FF2B5EF4-FFF2-40B4-BE49-F238E27FC236}">
                    <a16:creationId xmlns:a16="http://schemas.microsoft.com/office/drawing/2014/main" id="{177A29B5-0459-089D-211E-EB67A421C0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3673338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4" name="Immagine 34">
                <a:extLst>
                  <a:ext uri="{FF2B5EF4-FFF2-40B4-BE49-F238E27FC236}">
                    <a16:creationId xmlns:a16="http://schemas.microsoft.com/office/drawing/2014/main" id="{7AC5A363-5FCF-84A9-32D6-80C6973FB1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3575976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5" name="Immagine 37">
                <a:extLst>
                  <a:ext uri="{FF2B5EF4-FFF2-40B4-BE49-F238E27FC236}">
                    <a16:creationId xmlns:a16="http://schemas.microsoft.com/office/drawing/2014/main" id="{355899EA-A319-3E13-BC08-D9ABBFC6F0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4963738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6" name="Immagine 39">
                <a:extLst>
                  <a:ext uri="{FF2B5EF4-FFF2-40B4-BE49-F238E27FC236}">
                    <a16:creationId xmlns:a16="http://schemas.microsoft.com/office/drawing/2014/main" id="{3A1AE141-77D0-85AF-9A59-DB8AF195B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5080507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7" name="Immagine 42">
                <a:extLst>
                  <a:ext uri="{FF2B5EF4-FFF2-40B4-BE49-F238E27FC236}">
                    <a16:creationId xmlns:a16="http://schemas.microsoft.com/office/drawing/2014/main" id="{E5C88541-1B9C-81BD-067D-9F1B373DB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5180519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8" name="Immagine 46">
                <a:extLst>
                  <a:ext uri="{FF2B5EF4-FFF2-40B4-BE49-F238E27FC236}">
                    <a16:creationId xmlns:a16="http://schemas.microsoft.com/office/drawing/2014/main" id="{983B3616-30DD-6B2F-270E-D793F6A99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2183659"/>
                <a:ext cx="79248" cy="77760"/>
              </a:xfrm>
              <a:prstGeom prst="rect">
                <a:avLst/>
              </a:prstGeom>
            </p:spPr>
          </p:pic>
          <p:pic>
            <p:nvPicPr>
              <p:cNvPr id="19" name="Immagine 48">
                <a:extLst>
                  <a:ext uri="{FF2B5EF4-FFF2-40B4-BE49-F238E27FC236}">
                    <a16:creationId xmlns:a16="http://schemas.microsoft.com/office/drawing/2014/main" id="{C081421A-E492-B728-2824-6623DF457F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2296109"/>
                <a:ext cx="79248" cy="77760"/>
              </a:xfrm>
              <a:prstGeom prst="rect">
                <a:avLst/>
              </a:prstGeom>
            </p:spPr>
          </p:pic>
          <p:pic>
            <p:nvPicPr>
              <p:cNvPr id="20" name="Immagine 51">
                <a:extLst>
                  <a:ext uri="{FF2B5EF4-FFF2-40B4-BE49-F238E27FC236}">
                    <a16:creationId xmlns:a16="http://schemas.microsoft.com/office/drawing/2014/main" id="{17FA0649-6D93-BDED-B2A2-7BA6CBB783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3521" t="73534"/>
              <a:stretch>
                <a:fillRect/>
              </a:stretch>
            </p:blipFill>
            <p:spPr>
              <a:xfrm>
                <a:off x="9513094" y="2408559"/>
                <a:ext cx="79248" cy="77760"/>
              </a:xfrm>
              <a:prstGeom prst="rect">
                <a:avLst/>
              </a:prstGeom>
            </p:spPr>
          </p:pic>
        </p:grpSp>
        <p:pic>
          <p:nvPicPr>
            <p:cNvPr id="30" name="Immagine 5">
              <a:extLst>
                <a:ext uri="{FF2B5EF4-FFF2-40B4-BE49-F238E27FC236}">
                  <a16:creationId xmlns:a16="http://schemas.microsoft.com/office/drawing/2014/main" id="{8C8C1CFA-E676-C7B9-2740-3654DA376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52213" y="2589029"/>
              <a:ext cx="133229" cy="3335521"/>
            </a:xfrm>
            <a:prstGeom prst="rect">
              <a:avLst/>
            </a:prstGeom>
          </p:spPr>
        </p:pic>
      </p:grp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96EFB494-1F3F-1D96-3430-607BD6CC484E}"/>
              </a:ext>
            </a:extLst>
          </p:cNvPr>
          <p:cNvSpPr/>
          <p:nvPr/>
        </p:nvSpPr>
        <p:spPr>
          <a:xfrm>
            <a:off x="3611960" y="3526574"/>
            <a:ext cx="262865" cy="1575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108977B6-4145-040F-9A83-48D08E247D44}"/>
              </a:ext>
            </a:extLst>
          </p:cNvPr>
          <p:cNvSpPr/>
          <p:nvPr/>
        </p:nvSpPr>
        <p:spPr>
          <a:xfrm>
            <a:off x="9833922" y="3447776"/>
            <a:ext cx="262865" cy="1575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lide Number Placeholder 1">
            <a:extLst>
              <a:ext uri="{FF2B5EF4-FFF2-40B4-BE49-F238E27FC236}">
                <a16:creationId xmlns:a16="http://schemas.microsoft.com/office/drawing/2014/main" id="{8B6263B0-60F9-4196-1CE1-67016286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4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7765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66330-A149-EC79-8814-A21C7150F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A589D289-B449-9FD6-CA7D-A58A7B277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VISUALIZZAZIONE DEL FATTORE DI SICUREZZA PER TUBAZIONE </a:t>
            </a:r>
            <a:br>
              <a:rPr lang="en-GB" dirty="0"/>
            </a:br>
            <a:r>
              <a:rPr lang="en-GB" dirty="0"/>
              <a:t>DN20 - VERIFICA DELLO SFORZO PRIMARIO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6870850-41EC-E120-0059-0A679B89A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Bullets">
            <a:extLst>
              <a:ext uri="{FF2B5EF4-FFF2-40B4-BE49-F238E27FC236}">
                <a16:creationId xmlns:a16="http://schemas.microsoft.com/office/drawing/2014/main" id="{9F2D1BB8-F834-BCCA-5BAC-D6DA7A1DDA22}"/>
              </a:ext>
            </a:extLst>
          </p:cNvPr>
          <p:cNvSpPr>
            <a:spLocks noGrp="1"/>
          </p:cNvSpPr>
          <p:nvPr/>
        </p:nvSpPr>
        <p:spPr>
          <a:xfrm>
            <a:off x="501094" y="1247874"/>
            <a:ext cx="11189812" cy="169541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GB" sz="1600" b="1" dirty="0" err="1">
                <a:solidFill>
                  <a:srgbClr val="FF0000"/>
                </a:solidFill>
              </a:rPr>
              <a:t>ll</a:t>
            </a:r>
            <a:r>
              <a:rPr lang="en-GB" sz="1600" b="1" dirty="0">
                <a:solidFill>
                  <a:srgbClr val="FF0000"/>
                </a:solidFill>
              </a:rPr>
              <a:t> PRIMO GRAFICO </a:t>
            </a:r>
            <a:r>
              <a:rPr lang="en-GB" sz="1600" dirty="0" err="1"/>
              <a:t>riporta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fattori</a:t>
            </a:r>
            <a:r>
              <a:rPr lang="en-GB" sz="1600" dirty="0"/>
              <a:t> di </a:t>
            </a:r>
            <a:r>
              <a:rPr lang="en-GB" sz="1600" dirty="0" err="1"/>
              <a:t>sicurezza</a:t>
            </a:r>
            <a:r>
              <a:rPr lang="en-GB" sz="1600" dirty="0"/>
              <a:t> in </a:t>
            </a:r>
            <a:r>
              <a:rPr lang="en-GB" sz="1600" dirty="0" err="1"/>
              <a:t>funzione</a:t>
            </a:r>
            <a:r>
              <a:rPr lang="en-GB" sz="1600" dirty="0"/>
              <a:t> della </a:t>
            </a:r>
            <a:r>
              <a:rPr lang="en-GB" sz="1600" b="1" dirty="0" err="1">
                <a:solidFill>
                  <a:srgbClr val="FF0000"/>
                </a:solidFill>
              </a:rPr>
              <a:t>schedula</a:t>
            </a:r>
            <a:r>
              <a:rPr lang="en-GB" sz="1600" b="1" dirty="0">
                <a:solidFill>
                  <a:srgbClr val="FF0000"/>
                </a:solidFill>
              </a:rPr>
              <a:t>,</a:t>
            </a:r>
            <a:r>
              <a:rPr lang="en-GB" sz="1600" dirty="0"/>
              <a:t> per tutte le </a:t>
            </a:r>
            <a:r>
              <a:rPr lang="en-GB" sz="1600" dirty="0" err="1"/>
              <a:t>combinazioni</a:t>
            </a:r>
            <a:r>
              <a:rPr lang="en-GB" sz="1600" dirty="0"/>
              <a:t> </a:t>
            </a:r>
            <a:r>
              <a:rPr lang="en-GB" sz="1600" dirty="0" err="1"/>
              <a:t>dei</a:t>
            </a:r>
            <a:r>
              <a:rPr lang="en-GB" sz="1600" dirty="0"/>
              <a:t> </a:t>
            </a:r>
            <a:r>
              <a:rPr lang="en-GB" sz="1600" dirty="0" err="1"/>
              <a:t>carichi</a:t>
            </a:r>
            <a:r>
              <a:rPr lang="en-GB" sz="1600" dirty="0"/>
              <a:t> di </a:t>
            </a:r>
            <a:r>
              <a:rPr lang="en-GB" sz="1600" dirty="0" err="1"/>
              <a:t>riferimento</a:t>
            </a:r>
            <a:r>
              <a:rPr lang="en-GB" sz="1600" dirty="0"/>
              <a:t>. </a:t>
            </a:r>
            <a:r>
              <a:rPr lang="en-GB" sz="1600" dirty="0" err="1"/>
              <a:t>Questo</a:t>
            </a:r>
            <a:r>
              <a:rPr lang="en-GB" sz="1600" dirty="0"/>
              <a:t> </a:t>
            </a:r>
            <a:r>
              <a:rPr lang="en-GB" sz="1600" dirty="0" err="1"/>
              <a:t>permette</a:t>
            </a:r>
            <a:r>
              <a:rPr lang="en-GB" sz="1600" dirty="0"/>
              <a:t> di </a:t>
            </a:r>
            <a:r>
              <a:rPr lang="en-GB" sz="1600" dirty="0" err="1"/>
              <a:t>osservare</a:t>
            </a:r>
            <a:r>
              <a:rPr lang="en-GB" sz="1600" dirty="0"/>
              <a:t> </a:t>
            </a:r>
            <a:r>
              <a:rPr lang="en-GB" sz="1600" dirty="0" err="1"/>
              <a:t>fattori</a:t>
            </a:r>
            <a:r>
              <a:rPr lang="en-GB" sz="1600" dirty="0"/>
              <a:t> di </a:t>
            </a:r>
            <a:r>
              <a:rPr lang="en-GB" sz="1600" dirty="0" err="1"/>
              <a:t>sicurezza</a:t>
            </a:r>
            <a:r>
              <a:rPr lang="en-GB" sz="1600" dirty="0"/>
              <a:t> </a:t>
            </a:r>
            <a:r>
              <a:rPr lang="en-GB" sz="1600" dirty="0" err="1"/>
              <a:t>che</a:t>
            </a:r>
            <a:r>
              <a:rPr lang="en-GB" sz="1600" dirty="0"/>
              <a:t> </a:t>
            </a:r>
            <a:r>
              <a:rPr lang="en-GB" sz="1600" dirty="0" err="1"/>
              <a:t>variano</a:t>
            </a:r>
            <a:r>
              <a:rPr lang="en-GB" sz="1600" dirty="0"/>
              <a:t> da </a:t>
            </a:r>
            <a:r>
              <a:rPr lang="en-GB" sz="1600" dirty="0" err="1"/>
              <a:t>meno</a:t>
            </a:r>
            <a:r>
              <a:rPr lang="en-GB" sz="1600" dirty="0"/>
              <a:t> di 1 </a:t>
            </a:r>
            <a:r>
              <a:rPr lang="en-GB" sz="1600" dirty="0" err="1"/>
              <a:t>fino</a:t>
            </a:r>
            <a:r>
              <a:rPr lang="en-GB" sz="1600" dirty="0"/>
              <a:t> a circa 14.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en-GB" sz="1600" b="1" dirty="0">
                <a:solidFill>
                  <a:srgbClr val="FF0000"/>
                </a:solidFill>
              </a:rPr>
              <a:t>Il SECONDO GRAFICO </a:t>
            </a:r>
            <a:r>
              <a:rPr lang="en-GB" sz="1600" dirty="0" err="1"/>
              <a:t>mostra</a:t>
            </a:r>
            <a:r>
              <a:rPr lang="en-GB" sz="1600" dirty="0"/>
              <a:t> </a:t>
            </a:r>
            <a:r>
              <a:rPr lang="en-GB" sz="1600" dirty="0" err="1"/>
              <a:t>un'ulteriore</a:t>
            </a:r>
            <a:r>
              <a:rPr lang="en-GB" sz="1600" dirty="0"/>
              <a:t> </a:t>
            </a:r>
            <a:r>
              <a:rPr lang="en-GB" sz="1600" dirty="0" err="1"/>
              <a:t>analisi</a:t>
            </a:r>
            <a:r>
              <a:rPr lang="en-GB" sz="1600" dirty="0"/>
              <a:t>, </a:t>
            </a:r>
            <a:r>
              <a:rPr lang="en-GB" sz="1600" dirty="0" err="1"/>
              <a:t>rivelando</a:t>
            </a:r>
            <a:r>
              <a:rPr lang="en-GB" sz="1600" dirty="0"/>
              <a:t> come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fattori</a:t>
            </a:r>
            <a:r>
              <a:rPr lang="en-GB" sz="1600" dirty="0"/>
              <a:t> di </a:t>
            </a:r>
            <a:r>
              <a:rPr lang="en-GB" sz="1600" dirty="0" err="1"/>
              <a:t>sicurezza</a:t>
            </a:r>
            <a:r>
              <a:rPr lang="en-GB" sz="1600" dirty="0"/>
              <a:t> </a:t>
            </a:r>
            <a:r>
              <a:rPr lang="en-GB" sz="1600" dirty="0" err="1"/>
              <a:t>variano</a:t>
            </a:r>
            <a:r>
              <a:rPr lang="en-GB" sz="1600" dirty="0"/>
              <a:t> </a:t>
            </a:r>
            <a:r>
              <a:rPr lang="en-GB" sz="1600" dirty="0" err="1"/>
              <a:t>all'applicazione</a:t>
            </a:r>
            <a:r>
              <a:rPr lang="en-GB" sz="1600" dirty="0"/>
              <a:t> del </a:t>
            </a:r>
            <a:r>
              <a:rPr lang="en-GB" sz="1600" b="1" dirty="0" err="1">
                <a:solidFill>
                  <a:srgbClr val="FF0000"/>
                </a:solidFill>
              </a:rPr>
              <a:t>moltiplicatore</a:t>
            </a:r>
            <a:r>
              <a:rPr lang="en-GB" sz="1600" b="1" dirty="0">
                <a:solidFill>
                  <a:srgbClr val="FF0000"/>
                </a:solidFill>
              </a:rPr>
              <a:t> VDE</a:t>
            </a:r>
            <a:r>
              <a:rPr lang="en-GB" sz="1600" dirty="0"/>
              <a:t>. </a:t>
            </a:r>
            <a:r>
              <a:rPr lang="en-GB" sz="1600" dirty="0" err="1"/>
              <a:t>All'aumentare</a:t>
            </a:r>
            <a:r>
              <a:rPr lang="en-GB" sz="1600" dirty="0"/>
              <a:t> del </a:t>
            </a:r>
            <a:r>
              <a:rPr lang="en-GB" sz="1600" dirty="0" err="1"/>
              <a:t>moltiplicatore</a:t>
            </a:r>
            <a:r>
              <a:rPr lang="en-GB" sz="1600" dirty="0"/>
              <a:t> VDE (</a:t>
            </a:r>
            <a:r>
              <a:rPr lang="en-GB" sz="1600" dirty="0" err="1"/>
              <a:t>evento</a:t>
            </a:r>
            <a:r>
              <a:rPr lang="en-GB" sz="1600" dirty="0"/>
              <a:t> </a:t>
            </a:r>
            <a:r>
              <a:rPr lang="en-GB" sz="1600" dirty="0" err="1"/>
              <a:t>elettromagnetico</a:t>
            </a:r>
            <a:r>
              <a:rPr lang="en-GB" sz="1600" dirty="0"/>
              <a:t>), </a:t>
            </a:r>
            <a:r>
              <a:rPr lang="en-GB" sz="1600" dirty="0" err="1"/>
              <a:t>si</a:t>
            </a:r>
            <a:r>
              <a:rPr lang="en-GB" sz="1600" dirty="0"/>
              <a:t> </a:t>
            </a:r>
            <a:r>
              <a:rPr lang="en-GB" sz="1600" dirty="0" err="1"/>
              <a:t>osserva</a:t>
            </a:r>
            <a:r>
              <a:rPr lang="en-GB" sz="1600" dirty="0"/>
              <a:t> </a:t>
            </a:r>
            <a:r>
              <a:rPr lang="en-GB" sz="1600" dirty="0" err="1"/>
              <a:t>che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fattori</a:t>
            </a:r>
            <a:r>
              <a:rPr lang="en-GB" sz="1600" dirty="0"/>
              <a:t> di </a:t>
            </a:r>
            <a:r>
              <a:rPr lang="en-GB" sz="1600" dirty="0" err="1"/>
              <a:t>sicurezza</a:t>
            </a:r>
            <a:r>
              <a:rPr lang="en-GB" sz="1600" dirty="0"/>
              <a:t> </a:t>
            </a:r>
            <a:r>
              <a:rPr lang="en-GB" sz="1600" dirty="0" err="1"/>
              <a:t>tendono</a:t>
            </a:r>
            <a:r>
              <a:rPr lang="en-GB" sz="1600" dirty="0"/>
              <a:t> a </a:t>
            </a:r>
            <a:r>
              <a:rPr lang="en-GB" sz="1600" dirty="0" err="1"/>
              <a:t>comprimersi</a:t>
            </a:r>
            <a:r>
              <a:rPr lang="en-GB" sz="1600" dirty="0"/>
              <a:t> </a:t>
            </a:r>
            <a:r>
              <a:rPr lang="en-GB" sz="1600" dirty="0" err="1"/>
              <a:t>gli</a:t>
            </a:r>
            <a:r>
              <a:rPr lang="en-GB" sz="1600" dirty="0"/>
              <a:t> </a:t>
            </a:r>
            <a:r>
              <a:rPr lang="en-GB" sz="1600" dirty="0" err="1"/>
              <a:t>uni</a:t>
            </a:r>
            <a:r>
              <a:rPr lang="en-GB" sz="1600" dirty="0"/>
              <a:t> verso </a:t>
            </a:r>
            <a:r>
              <a:rPr lang="en-GB" sz="1600" dirty="0" err="1"/>
              <a:t>gli</a:t>
            </a:r>
            <a:r>
              <a:rPr lang="en-GB" sz="1600" dirty="0"/>
              <a:t> </a:t>
            </a:r>
            <a:r>
              <a:rPr lang="en-GB" sz="1600" dirty="0" err="1"/>
              <a:t>altri</a:t>
            </a:r>
            <a:r>
              <a:rPr lang="en-GB" sz="1600" dirty="0"/>
              <a:t>. Un </a:t>
            </a:r>
            <a:r>
              <a:rPr lang="en-GB" sz="1600" dirty="0" err="1"/>
              <a:t>comportamento</a:t>
            </a:r>
            <a:r>
              <a:rPr lang="en-GB" sz="1600" dirty="0"/>
              <a:t> </a:t>
            </a:r>
            <a:r>
              <a:rPr lang="en-GB" sz="1600" dirty="0" err="1"/>
              <a:t>analogo</a:t>
            </a:r>
            <a:r>
              <a:rPr lang="en-GB" sz="1600" dirty="0"/>
              <a:t> </a:t>
            </a:r>
            <a:r>
              <a:rPr lang="en-GB" sz="1600" dirty="0" err="1"/>
              <a:t>si</a:t>
            </a:r>
            <a:r>
              <a:rPr lang="en-GB" sz="1600" dirty="0"/>
              <a:t> </a:t>
            </a:r>
            <a:r>
              <a:rPr lang="en-GB" sz="1600" dirty="0" err="1"/>
              <a:t>ottiene</a:t>
            </a:r>
            <a:r>
              <a:rPr lang="en-GB" sz="1600" dirty="0"/>
              <a:t> </a:t>
            </a:r>
            <a:r>
              <a:rPr lang="en-GB" sz="1600" dirty="0" err="1"/>
              <a:t>facendo</a:t>
            </a:r>
            <a:r>
              <a:rPr lang="en-GB" sz="1600" dirty="0"/>
              <a:t> </a:t>
            </a:r>
            <a:r>
              <a:rPr lang="en-GB" sz="1600" dirty="0" err="1"/>
              <a:t>variare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b="1" dirty="0">
                <a:solidFill>
                  <a:srgbClr val="FF0000"/>
                </a:solidFill>
              </a:rPr>
              <a:t>CARICHI SISMICI </a:t>
            </a:r>
            <a:r>
              <a:rPr lang="en-GB" sz="1600" dirty="0"/>
              <a:t>e di </a:t>
            </a:r>
            <a:r>
              <a:rPr lang="en-GB" sz="1600" b="1" dirty="0">
                <a:solidFill>
                  <a:srgbClr val="FF0000"/>
                </a:solidFill>
              </a:rPr>
              <a:t>PRESSIONE.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3" name="Immagine 20">
            <a:extLst>
              <a:ext uri="{FF2B5EF4-FFF2-40B4-BE49-F238E27FC236}">
                <a16:creationId xmlns:a16="http://schemas.microsoft.com/office/drawing/2014/main" id="{7B9E2882-8994-61ED-FF9D-43F766271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4" t="9048" b="18750"/>
          <a:stretch>
            <a:fillRect/>
          </a:stretch>
        </p:blipFill>
        <p:spPr>
          <a:xfrm>
            <a:off x="173988" y="2717143"/>
            <a:ext cx="1394860" cy="35250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22F34F8-0290-31B4-9976-54E5675E92D8}"/>
              </a:ext>
            </a:extLst>
          </p:cNvPr>
          <p:cNvGrpSpPr/>
          <p:nvPr/>
        </p:nvGrpSpPr>
        <p:grpSpPr>
          <a:xfrm>
            <a:off x="7188852" y="2586216"/>
            <a:ext cx="4978190" cy="3673293"/>
            <a:chOff x="7188852" y="2453097"/>
            <a:chExt cx="4978190" cy="3673293"/>
          </a:xfrm>
        </p:grpSpPr>
        <p:grpSp>
          <p:nvGrpSpPr>
            <p:cNvPr id="7" name="Gruppo 85">
              <a:extLst>
                <a:ext uri="{FF2B5EF4-FFF2-40B4-BE49-F238E27FC236}">
                  <a16:creationId xmlns:a16="http://schemas.microsoft.com/office/drawing/2014/main" id="{55914069-2A17-F654-5423-4210D6EA92AA}"/>
                </a:ext>
              </a:extLst>
            </p:cNvPr>
            <p:cNvGrpSpPr/>
            <p:nvPr/>
          </p:nvGrpSpPr>
          <p:grpSpPr>
            <a:xfrm>
              <a:off x="7188852" y="2453097"/>
              <a:ext cx="4978190" cy="3673293"/>
              <a:chOff x="1668155" y="2550956"/>
              <a:chExt cx="4978190" cy="3673293"/>
            </a:xfrm>
          </p:grpSpPr>
          <p:pic>
            <p:nvPicPr>
              <p:cNvPr id="9" name="Immagine 4">
                <a:extLst>
                  <a:ext uri="{FF2B5EF4-FFF2-40B4-BE49-F238E27FC236}">
                    <a16:creationId xmlns:a16="http://schemas.microsoft.com/office/drawing/2014/main" id="{92040E22-59AF-E33F-AC9A-58E9CB5E27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573" r="27967" b="7960"/>
              <a:stretch>
                <a:fillRect/>
              </a:stretch>
            </p:blipFill>
            <p:spPr>
              <a:xfrm>
                <a:off x="1668155" y="2550956"/>
                <a:ext cx="4978190" cy="3565445"/>
              </a:xfrm>
              <a:prstGeom prst="rect">
                <a:avLst/>
              </a:prstGeom>
            </p:spPr>
          </p:pic>
          <p:pic>
            <p:nvPicPr>
              <p:cNvPr id="10" name="Immagine 80">
                <a:extLst>
                  <a:ext uri="{FF2B5EF4-FFF2-40B4-BE49-F238E27FC236}">
                    <a16:creationId xmlns:a16="http://schemas.microsoft.com/office/drawing/2014/main" id="{43853D2F-E5A2-27E5-8BEF-8F56ABCFE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4399" y="5767163"/>
                <a:ext cx="1038232" cy="396197"/>
              </a:xfrm>
              <a:prstGeom prst="rect">
                <a:avLst/>
              </a:prstGeom>
            </p:spPr>
          </p:pic>
          <p:sp>
            <p:nvSpPr>
              <p:cNvPr id="11" name="CasellaDiTesto 38">
                <a:extLst>
                  <a:ext uri="{FF2B5EF4-FFF2-40B4-BE49-F238E27FC236}">
                    <a16:creationId xmlns:a16="http://schemas.microsoft.com/office/drawing/2014/main" id="{BF973744-284C-32AE-850F-6EDB2CB74B74}"/>
                  </a:ext>
                </a:extLst>
              </p:cNvPr>
              <p:cNvSpPr txBox="1"/>
              <p:nvPr/>
            </p:nvSpPr>
            <p:spPr>
              <a:xfrm>
                <a:off x="6023576" y="3214809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CasellaDiTesto 40">
                <a:extLst>
                  <a:ext uri="{FF2B5EF4-FFF2-40B4-BE49-F238E27FC236}">
                    <a16:creationId xmlns:a16="http://schemas.microsoft.com/office/drawing/2014/main" id="{71819D59-B57D-AC93-A7D6-39CF569F5CF1}"/>
                  </a:ext>
                </a:extLst>
              </p:cNvPr>
              <p:cNvSpPr txBox="1"/>
              <p:nvPr/>
            </p:nvSpPr>
            <p:spPr>
              <a:xfrm>
                <a:off x="6014523" y="3516660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CasellaDiTesto 42">
                <a:extLst>
                  <a:ext uri="{FF2B5EF4-FFF2-40B4-BE49-F238E27FC236}">
                    <a16:creationId xmlns:a16="http://schemas.microsoft.com/office/drawing/2014/main" id="{927B3409-CDE1-6D7B-33D9-8FAB5195CB06}"/>
                  </a:ext>
                </a:extLst>
              </p:cNvPr>
              <p:cNvSpPr txBox="1"/>
              <p:nvPr/>
            </p:nvSpPr>
            <p:spPr>
              <a:xfrm>
                <a:off x="6012068" y="3773211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CasellaDiTesto 44">
                <a:extLst>
                  <a:ext uri="{FF2B5EF4-FFF2-40B4-BE49-F238E27FC236}">
                    <a16:creationId xmlns:a16="http://schemas.microsoft.com/office/drawing/2014/main" id="{E3241A0A-C947-B097-887F-5DD9BAED9BD8}"/>
                  </a:ext>
                </a:extLst>
              </p:cNvPr>
              <p:cNvSpPr txBox="1"/>
              <p:nvPr/>
            </p:nvSpPr>
            <p:spPr>
              <a:xfrm>
                <a:off x="6035638" y="4037752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CasellaDiTesto 46">
                <a:extLst>
                  <a:ext uri="{FF2B5EF4-FFF2-40B4-BE49-F238E27FC236}">
                    <a16:creationId xmlns:a16="http://schemas.microsoft.com/office/drawing/2014/main" id="{1A43F46C-2CDD-398C-A89B-F7FC4113A749}"/>
                  </a:ext>
                </a:extLst>
              </p:cNvPr>
              <p:cNvSpPr txBox="1"/>
              <p:nvPr/>
            </p:nvSpPr>
            <p:spPr>
              <a:xfrm>
                <a:off x="6012067" y="5007970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CasellaDiTesto 48">
                <a:extLst>
                  <a:ext uri="{FF2B5EF4-FFF2-40B4-BE49-F238E27FC236}">
                    <a16:creationId xmlns:a16="http://schemas.microsoft.com/office/drawing/2014/main" id="{39BEC93F-9B10-E90E-24F8-0B643509AC14}"/>
                  </a:ext>
                </a:extLst>
              </p:cNvPr>
              <p:cNvSpPr txBox="1"/>
              <p:nvPr/>
            </p:nvSpPr>
            <p:spPr>
              <a:xfrm>
                <a:off x="6012067" y="4733372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CasellaDiTesto 50">
                <a:extLst>
                  <a:ext uri="{FF2B5EF4-FFF2-40B4-BE49-F238E27FC236}">
                    <a16:creationId xmlns:a16="http://schemas.microsoft.com/office/drawing/2014/main" id="{AD98E263-9B65-0E58-8186-96643F2C24B7}"/>
                  </a:ext>
                </a:extLst>
              </p:cNvPr>
              <p:cNvSpPr txBox="1"/>
              <p:nvPr/>
            </p:nvSpPr>
            <p:spPr>
              <a:xfrm>
                <a:off x="6021120" y="4483067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CasellaDiTesto 52">
                <a:extLst>
                  <a:ext uri="{FF2B5EF4-FFF2-40B4-BE49-F238E27FC236}">
                    <a16:creationId xmlns:a16="http://schemas.microsoft.com/office/drawing/2014/main" id="{3B80FD06-D43A-292E-42FE-31D80390D146}"/>
                  </a:ext>
                </a:extLst>
              </p:cNvPr>
              <p:cNvSpPr txBox="1"/>
              <p:nvPr/>
            </p:nvSpPr>
            <p:spPr>
              <a:xfrm>
                <a:off x="6027624" y="4265106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CasellaDiTesto 54">
                <a:extLst>
                  <a:ext uri="{FF2B5EF4-FFF2-40B4-BE49-F238E27FC236}">
                    <a16:creationId xmlns:a16="http://schemas.microsoft.com/office/drawing/2014/main" id="{4EC4BD0E-298F-889C-97B4-B87AD24594BF}"/>
                  </a:ext>
                </a:extLst>
              </p:cNvPr>
              <p:cNvSpPr txBox="1"/>
              <p:nvPr/>
            </p:nvSpPr>
            <p:spPr>
              <a:xfrm>
                <a:off x="5822810" y="5254464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CasellaDiTesto 56">
                <a:extLst>
                  <a:ext uri="{FF2B5EF4-FFF2-40B4-BE49-F238E27FC236}">
                    <a16:creationId xmlns:a16="http://schemas.microsoft.com/office/drawing/2014/main" id="{90A6ACC6-C16D-C874-CEAE-D7B2942393E1}"/>
                  </a:ext>
                </a:extLst>
              </p:cNvPr>
              <p:cNvSpPr txBox="1"/>
              <p:nvPr/>
            </p:nvSpPr>
            <p:spPr>
              <a:xfrm>
                <a:off x="5523772" y="5386613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CasellaDiTesto 64">
                <a:extLst>
                  <a:ext uri="{FF2B5EF4-FFF2-40B4-BE49-F238E27FC236}">
                    <a16:creationId xmlns:a16="http://schemas.microsoft.com/office/drawing/2014/main" id="{89341F54-F005-53AE-3147-4D50CBFBBB70}"/>
                  </a:ext>
                </a:extLst>
              </p:cNvPr>
              <p:cNvSpPr txBox="1"/>
              <p:nvPr/>
            </p:nvSpPr>
            <p:spPr>
              <a:xfrm>
                <a:off x="4140264" y="5947250"/>
                <a:ext cx="41549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2" name="Immagine 66">
                <a:extLst>
                  <a:ext uri="{FF2B5EF4-FFF2-40B4-BE49-F238E27FC236}">
                    <a16:creationId xmlns:a16="http://schemas.microsoft.com/office/drawing/2014/main" id="{B770BBF8-1F8F-4FBF-1067-59F3BFB30E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57013" y="5754771"/>
                <a:ext cx="1198258" cy="457264"/>
              </a:xfrm>
              <a:prstGeom prst="rect">
                <a:avLst/>
              </a:prstGeom>
            </p:spPr>
          </p:pic>
          <p:sp>
            <p:nvSpPr>
              <p:cNvPr id="23" name="CasellaDiTesto 58">
                <a:extLst>
                  <a:ext uri="{FF2B5EF4-FFF2-40B4-BE49-F238E27FC236}">
                    <a16:creationId xmlns:a16="http://schemas.microsoft.com/office/drawing/2014/main" id="{9531864A-8E2C-9DF7-3C5D-F35CB95B6398}"/>
                  </a:ext>
                </a:extLst>
              </p:cNvPr>
              <p:cNvSpPr txBox="1"/>
              <p:nvPr/>
            </p:nvSpPr>
            <p:spPr>
              <a:xfrm>
                <a:off x="5179818" y="5531274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CasellaDiTesto 60">
                <a:extLst>
                  <a:ext uri="{FF2B5EF4-FFF2-40B4-BE49-F238E27FC236}">
                    <a16:creationId xmlns:a16="http://schemas.microsoft.com/office/drawing/2014/main" id="{59766254-35CD-AC41-3EFA-8B34AF83A8BE}"/>
                  </a:ext>
                </a:extLst>
              </p:cNvPr>
              <p:cNvSpPr txBox="1"/>
              <p:nvPr/>
            </p:nvSpPr>
            <p:spPr>
              <a:xfrm>
                <a:off x="4837855" y="5672394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CasellaDiTesto 62">
                <a:extLst>
                  <a:ext uri="{FF2B5EF4-FFF2-40B4-BE49-F238E27FC236}">
                    <a16:creationId xmlns:a16="http://schemas.microsoft.com/office/drawing/2014/main" id="{C6031660-43B0-F01D-CADD-3C11530C1954}"/>
                  </a:ext>
                </a:extLst>
              </p:cNvPr>
              <p:cNvSpPr txBox="1"/>
              <p:nvPr/>
            </p:nvSpPr>
            <p:spPr>
              <a:xfrm>
                <a:off x="4497076" y="5801171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80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CasellaDiTesto 68">
                <a:extLst>
                  <a:ext uri="{FF2B5EF4-FFF2-40B4-BE49-F238E27FC236}">
                    <a16:creationId xmlns:a16="http://schemas.microsoft.com/office/drawing/2014/main" id="{9D7001BE-4544-5841-77FC-4CA1B84540EA}"/>
                  </a:ext>
                </a:extLst>
              </p:cNvPr>
              <p:cNvSpPr txBox="1"/>
              <p:nvPr/>
            </p:nvSpPr>
            <p:spPr>
              <a:xfrm rot="3830247">
                <a:off x="5325900" y="5361632"/>
                <a:ext cx="369332" cy="970779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Pipe Schedule</a:t>
                </a:r>
                <a:endParaRPr lang="en-US" sz="1200" dirty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CasellaDiTesto 70">
                <a:extLst>
                  <a:ext uri="{FF2B5EF4-FFF2-40B4-BE49-F238E27FC236}">
                    <a16:creationId xmlns:a16="http://schemas.microsoft.com/office/drawing/2014/main" id="{8B1FB135-8AC2-CC76-0AD3-4A282A4BED24}"/>
                  </a:ext>
                </a:extLst>
              </p:cNvPr>
              <p:cNvSpPr txBox="1"/>
              <p:nvPr/>
            </p:nvSpPr>
            <p:spPr>
              <a:xfrm rot="6851579">
                <a:off x="2315205" y="5395100"/>
                <a:ext cx="369332" cy="107337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VDE Multiplier</a:t>
                </a:r>
                <a:endParaRPr lang="en-US" sz="1200" dirty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CasellaDiTesto 72">
                <a:extLst>
                  <a:ext uri="{FF2B5EF4-FFF2-40B4-BE49-F238E27FC236}">
                    <a16:creationId xmlns:a16="http://schemas.microsoft.com/office/drawing/2014/main" id="{BCDCF2DE-E2D8-675E-5FC6-C90A3FDFDF2E}"/>
                  </a:ext>
                </a:extLst>
              </p:cNvPr>
              <p:cNvSpPr txBox="1"/>
              <p:nvPr/>
            </p:nvSpPr>
            <p:spPr>
              <a:xfrm>
                <a:off x="2033234" y="5348220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1x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CasellaDiTesto 74">
                <a:extLst>
                  <a:ext uri="{FF2B5EF4-FFF2-40B4-BE49-F238E27FC236}">
                    <a16:creationId xmlns:a16="http://schemas.microsoft.com/office/drawing/2014/main" id="{AB165D91-E91B-355C-C40A-42E83FB794CB}"/>
                  </a:ext>
                </a:extLst>
              </p:cNvPr>
              <p:cNvSpPr txBox="1"/>
              <p:nvPr/>
            </p:nvSpPr>
            <p:spPr>
              <a:xfrm>
                <a:off x="2337371" y="5487323"/>
                <a:ext cx="45397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1.5x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CasellaDiTesto 76">
                <a:extLst>
                  <a:ext uri="{FF2B5EF4-FFF2-40B4-BE49-F238E27FC236}">
                    <a16:creationId xmlns:a16="http://schemas.microsoft.com/office/drawing/2014/main" id="{D1196BD7-045C-6467-2DD5-86F058501C9C}"/>
                  </a:ext>
                </a:extLst>
              </p:cNvPr>
              <p:cNvSpPr txBox="1"/>
              <p:nvPr/>
            </p:nvSpPr>
            <p:spPr>
              <a:xfrm>
                <a:off x="2855459" y="5696415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2x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CasellaDiTesto 78">
                <a:extLst>
                  <a:ext uri="{FF2B5EF4-FFF2-40B4-BE49-F238E27FC236}">
                    <a16:creationId xmlns:a16="http://schemas.microsoft.com/office/drawing/2014/main" id="{99507FC0-F3D2-96FF-1082-FB89E0A70289}"/>
                  </a:ext>
                </a:extLst>
              </p:cNvPr>
              <p:cNvSpPr txBox="1"/>
              <p:nvPr/>
            </p:nvSpPr>
            <p:spPr>
              <a:xfrm>
                <a:off x="3196158" y="5876263"/>
                <a:ext cx="45397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2.5x</a:t>
                </a:r>
                <a:endParaRPr lang="en-US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8AD037-19A8-FB2B-6DEF-281A0A52DBDB}"/>
                </a:ext>
              </a:extLst>
            </p:cNvPr>
            <p:cNvSpPr txBox="1"/>
            <p:nvPr/>
          </p:nvSpPr>
          <p:spPr>
            <a:xfrm rot="16200000">
              <a:off x="11325886" y="4056997"/>
              <a:ext cx="117892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it-IT" sz="1200" dirty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Safety Factor </a:t>
              </a:r>
              <a:endParaRPr lang="en-GB" sz="1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C602B3-6041-1DA4-43DB-AE3E1014F082}"/>
              </a:ext>
            </a:extLst>
          </p:cNvPr>
          <p:cNvGrpSpPr/>
          <p:nvPr/>
        </p:nvGrpSpPr>
        <p:grpSpPr>
          <a:xfrm>
            <a:off x="1612078" y="2717143"/>
            <a:ext cx="5023596" cy="3634222"/>
            <a:chOff x="1612078" y="2584024"/>
            <a:chExt cx="5023596" cy="363422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6DD85B9-ABD2-BE60-67E3-DF1CF889BEE6}"/>
                </a:ext>
              </a:extLst>
            </p:cNvPr>
            <p:cNvGrpSpPr/>
            <p:nvPr/>
          </p:nvGrpSpPr>
          <p:grpSpPr>
            <a:xfrm>
              <a:off x="1612078" y="2584024"/>
              <a:ext cx="5023596" cy="3634222"/>
              <a:chOff x="6868013" y="2562271"/>
              <a:chExt cx="5023596" cy="3634222"/>
            </a:xfrm>
          </p:grpSpPr>
          <p:grpSp>
            <p:nvGrpSpPr>
              <p:cNvPr id="35" name="Gruppo 36">
                <a:extLst>
                  <a:ext uri="{FF2B5EF4-FFF2-40B4-BE49-F238E27FC236}">
                    <a16:creationId xmlns:a16="http://schemas.microsoft.com/office/drawing/2014/main" id="{1D71DB2C-85EF-7A3E-05A9-776EC36F4711}"/>
                  </a:ext>
                </a:extLst>
              </p:cNvPr>
              <p:cNvGrpSpPr/>
              <p:nvPr/>
            </p:nvGrpSpPr>
            <p:grpSpPr>
              <a:xfrm>
                <a:off x="6868013" y="2897545"/>
                <a:ext cx="5023596" cy="3298948"/>
                <a:chOff x="6802370" y="3085363"/>
                <a:chExt cx="5023596" cy="3298948"/>
              </a:xfrm>
            </p:grpSpPr>
            <p:pic>
              <p:nvPicPr>
                <p:cNvPr id="37" name="Immagine 18">
                  <a:extLst>
                    <a:ext uri="{FF2B5EF4-FFF2-40B4-BE49-F238E27FC236}">
                      <a16:creationId xmlns:a16="http://schemas.microsoft.com/office/drawing/2014/main" id="{3E31AD0C-E4CD-8CD8-BC63-D313D9F9E5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28" t="8927" r="16139" b="8323"/>
                <a:stretch>
                  <a:fillRect/>
                </a:stretch>
              </p:blipFill>
              <p:spPr>
                <a:xfrm>
                  <a:off x="7214243" y="3085363"/>
                  <a:ext cx="4611723" cy="2754039"/>
                </a:xfrm>
                <a:prstGeom prst="rect">
                  <a:avLst/>
                </a:prstGeom>
              </p:spPr>
            </p:pic>
            <p:sp>
              <p:nvSpPr>
                <p:cNvPr id="38" name="CasellaDiTesto 2">
                  <a:extLst>
                    <a:ext uri="{FF2B5EF4-FFF2-40B4-BE49-F238E27FC236}">
                      <a16:creationId xmlns:a16="http://schemas.microsoft.com/office/drawing/2014/main" id="{8A43D85F-BBAD-856A-1AEF-8296BE9EDBEC}"/>
                    </a:ext>
                  </a:extLst>
                </p:cNvPr>
                <p:cNvSpPr txBox="1"/>
                <p:nvPr/>
              </p:nvSpPr>
              <p:spPr>
                <a:xfrm>
                  <a:off x="6984899" y="3085363"/>
                  <a:ext cx="41549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CasellaDiTesto 7">
                  <a:extLst>
                    <a:ext uri="{FF2B5EF4-FFF2-40B4-BE49-F238E27FC236}">
                      <a16:creationId xmlns:a16="http://schemas.microsoft.com/office/drawing/2014/main" id="{C9D53CC3-359A-F42A-E019-0BCE914F128B}"/>
                    </a:ext>
                  </a:extLst>
                </p:cNvPr>
                <p:cNvSpPr txBox="1"/>
                <p:nvPr/>
              </p:nvSpPr>
              <p:spPr>
                <a:xfrm>
                  <a:off x="7061843" y="3580624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CasellaDiTesto 9">
                  <a:extLst>
                    <a:ext uri="{FF2B5EF4-FFF2-40B4-BE49-F238E27FC236}">
                      <a16:creationId xmlns:a16="http://schemas.microsoft.com/office/drawing/2014/main" id="{B66BC36A-5598-AD30-AD00-D06A99791FC0}"/>
                    </a:ext>
                  </a:extLst>
                </p:cNvPr>
                <p:cNvSpPr txBox="1"/>
                <p:nvPr/>
              </p:nvSpPr>
              <p:spPr>
                <a:xfrm>
                  <a:off x="7061843" y="4046409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CasellaDiTesto 10">
                  <a:extLst>
                    <a:ext uri="{FF2B5EF4-FFF2-40B4-BE49-F238E27FC236}">
                      <a16:creationId xmlns:a16="http://schemas.microsoft.com/office/drawing/2014/main" id="{434C9B77-DDAA-209C-4F8D-6EF9EBCA793B}"/>
                    </a:ext>
                  </a:extLst>
                </p:cNvPr>
                <p:cNvSpPr txBox="1"/>
                <p:nvPr/>
              </p:nvSpPr>
              <p:spPr>
                <a:xfrm>
                  <a:off x="6802370" y="3880942"/>
                  <a:ext cx="369332" cy="97077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Pipe Schedule</a:t>
                  </a:r>
                  <a:endParaRPr lang="en-US" sz="1200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CasellaDiTesto 13">
                  <a:extLst>
                    <a:ext uri="{FF2B5EF4-FFF2-40B4-BE49-F238E27FC236}">
                      <a16:creationId xmlns:a16="http://schemas.microsoft.com/office/drawing/2014/main" id="{B641881B-DC28-18F6-E7DA-EDEF6C53B4FA}"/>
                    </a:ext>
                  </a:extLst>
                </p:cNvPr>
                <p:cNvSpPr txBox="1"/>
                <p:nvPr/>
              </p:nvSpPr>
              <p:spPr>
                <a:xfrm>
                  <a:off x="7061843" y="4553657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CasellaDiTesto 15">
                  <a:extLst>
                    <a:ext uri="{FF2B5EF4-FFF2-40B4-BE49-F238E27FC236}">
                      <a16:creationId xmlns:a16="http://schemas.microsoft.com/office/drawing/2014/main" id="{FBC15986-44AA-9AF1-F2D8-B23418934D2F}"/>
                    </a:ext>
                  </a:extLst>
                </p:cNvPr>
                <p:cNvSpPr txBox="1"/>
                <p:nvPr/>
              </p:nvSpPr>
              <p:spPr>
                <a:xfrm>
                  <a:off x="7058867" y="5047116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CasellaDiTesto 17">
                  <a:extLst>
                    <a:ext uri="{FF2B5EF4-FFF2-40B4-BE49-F238E27FC236}">
                      <a16:creationId xmlns:a16="http://schemas.microsoft.com/office/drawing/2014/main" id="{9103E34D-DCF0-C4E9-D000-522A01311CE7}"/>
                    </a:ext>
                  </a:extLst>
                </p:cNvPr>
                <p:cNvSpPr txBox="1"/>
                <p:nvPr/>
              </p:nvSpPr>
              <p:spPr>
                <a:xfrm>
                  <a:off x="7097339" y="5536412"/>
                  <a:ext cx="261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CasellaDiTesto 23">
                  <a:extLst>
                    <a:ext uri="{FF2B5EF4-FFF2-40B4-BE49-F238E27FC236}">
                      <a16:creationId xmlns:a16="http://schemas.microsoft.com/office/drawing/2014/main" id="{85D4DC82-F588-1F5F-4762-19FE063697B7}"/>
                    </a:ext>
                  </a:extLst>
                </p:cNvPr>
                <p:cNvSpPr txBox="1"/>
                <p:nvPr/>
              </p:nvSpPr>
              <p:spPr>
                <a:xfrm>
                  <a:off x="7844417" y="5822464"/>
                  <a:ext cx="261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CasellaDiTesto 25">
                  <a:extLst>
                    <a:ext uri="{FF2B5EF4-FFF2-40B4-BE49-F238E27FC236}">
                      <a16:creationId xmlns:a16="http://schemas.microsoft.com/office/drawing/2014/main" id="{F2390D56-0FD3-8B42-C9D8-C1C582D3387B}"/>
                    </a:ext>
                  </a:extLst>
                </p:cNvPr>
                <p:cNvSpPr txBox="1"/>
                <p:nvPr/>
              </p:nvSpPr>
              <p:spPr>
                <a:xfrm>
                  <a:off x="8460690" y="5817747"/>
                  <a:ext cx="261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CasellaDiTesto 27">
                  <a:extLst>
                    <a:ext uri="{FF2B5EF4-FFF2-40B4-BE49-F238E27FC236}">
                      <a16:creationId xmlns:a16="http://schemas.microsoft.com/office/drawing/2014/main" id="{69AE50F8-237C-30E5-8FDC-351E1DE1BE57}"/>
                    </a:ext>
                  </a:extLst>
                </p:cNvPr>
                <p:cNvSpPr txBox="1"/>
                <p:nvPr/>
              </p:nvSpPr>
              <p:spPr>
                <a:xfrm>
                  <a:off x="9042489" y="5808693"/>
                  <a:ext cx="261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CasellaDiTesto 29">
                  <a:extLst>
                    <a:ext uri="{FF2B5EF4-FFF2-40B4-BE49-F238E27FC236}">
                      <a16:creationId xmlns:a16="http://schemas.microsoft.com/office/drawing/2014/main" id="{14996F4C-C624-7EB1-AF1E-4644894F0F28}"/>
                    </a:ext>
                  </a:extLst>
                </p:cNvPr>
                <p:cNvSpPr txBox="1"/>
                <p:nvPr/>
              </p:nvSpPr>
              <p:spPr>
                <a:xfrm>
                  <a:off x="9643733" y="5808693"/>
                  <a:ext cx="261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CasellaDiTesto 31">
                  <a:extLst>
                    <a:ext uri="{FF2B5EF4-FFF2-40B4-BE49-F238E27FC236}">
                      <a16:creationId xmlns:a16="http://schemas.microsoft.com/office/drawing/2014/main" id="{3E2BFA67-3E10-5E2D-4917-27BEF21F1BF0}"/>
                    </a:ext>
                  </a:extLst>
                </p:cNvPr>
                <p:cNvSpPr txBox="1"/>
                <p:nvPr/>
              </p:nvSpPr>
              <p:spPr>
                <a:xfrm>
                  <a:off x="10211992" y="5812015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CasellaDiTesto 33">
                  <a:extLst>
                    <a:ext uri="{FF2B5EF4-FFF2-40B4-BE49-F238E27FC236}">
                      <a16:creationId xmlns:a16="http://schemas.microsoft.com/office/drawing/2014/main" id="{DF7F91DA-D8FD-5832-084D-2D8838DCECA2}"/>
                    </a:ext>
                  </a:extLst>
                </p:cNvPr>
                <p:cNvSpPr txBox="1"/>
                <p:nvPr/>
              </p:nvSpPr>
              <p:spPr>
                <a:xfrm>
                  <a:off x="10827264" y="5808273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CasellaDiTesto 35">
                  <a:extLst>
                    <a:ext uri="{FF2B5EF4-FFF2-40B4-BE49-F238E27FC236}">
                      <a16:creationId xmlns:a16="http://schemas.microsoft.com/office/drawing/2014/main" id="{B9C7D09D-8783-8503-DEA1-21B63AFD66D9}"/>
                    </a:ext>
                  </a:extLst>
                </p:cNvPr>
                <p:cNvSpPr txBox="1"/>
                <p:nvPr/>
              </p:nvSpPr>
              <p:spPr>
                <a:xfrm>
                  <a:off x="11448207" y="5810848"/>
                  <a:ext cx="338554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accent3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</a:t>
                  </a:r>
                  <a:endParaRPr lang="en-US" sz="1200" dirty="0">
                    <a:solidFill>
                      <a:schemeClr val="accent3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CasellaDiTesto 21">
                  <a:extLst>
                    <a:ext uri="{FF2B5EF4-FFF2-40B4-BE49-F238E27FC236}">
                      <a16:creationId xmlns:a16="http://schemas.microsoft.com/office/drawing/2014/main" id="{EB5C3BEF-BCC2-6795-F133-7FE4B13999E7}"/>
                    </a:ext>
                  </a:extLst>
                </p:cNvPr>
                <p:cNvSpPr txBox="1"/>
                <p:nvPr/>
              </p:nvSpPr>
              <p:spPr>
                <a:xfrm rot="5400000">
                  <a:off x="9332681" y="5707301"/>
                  <a:ext cx="369332" cy="984687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Safety Factor </a:t>
                  </a:r>
                  <a:endParaRPr lang="en-US" sz="1200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9C48B84-F586-E08F-72EE-956450500C0C}"/>
                  </a:ext>
                </a:extLst>
              </p:cNvPr>
              <p:cNvSpPr txBox="1"/>
              <p:nvPr/>
            </p:nvSpPr>
            <p:spPr>
              <a:xfrm>
                <a:off x="7470684" y="2562271"/>
                <a:ext cx="553357" cy="276999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200" b="1" i="1" dirty="0"/>
                  <a:t>SF = 1</a:t>
                </a:r>
                <a:endParaRPr lang="en-GB" sz="1200" b="1" i="1" dirty="0"/>
              </a:p>
            </p:txBody>
          </p:sp>
        </p:grpSp>
        <p:sp>
          <p:nvSpPr>
            <p:cNvPr id="34" name="CasellaDiTesto 23">
              <a:extLst>
                <a:ext uri="{FF2B5EF4-FFF2-40B4-BE49-F238E27FC236}">
                  <a16:creationId xmlns:a16="http://schemas.microsoft.com/office/drawing/2014/main" id="{8879E18E-9FEB-64DA-7347-192B57E259B5}"/>
                </a:ext>
              </a:extLst>
            </p:cNvPr>
            <p:cNvSpPr txBox="1"/>
            <p:nvPr/>
          </p:nvSpPr>
          <p:spPr>
            <a:xfrm>
              <a:off x="2075110" y="5646580"/>
              <a:ext cx="2616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sz="1200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1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" name="Slide Number Placeholder 1">
            <a:extLst>
              <a:ext uri="{FF2B5EF4-FFF2-40B4-BE49-F238E27FC236}">
                <a16:creationId xmlns:a16="http://schemas.microsoft.com/office/drawing/2014/main" id="{41DCA2F6-7B34-05C5-3B63-D124CFB0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5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3456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6F352-44A0-A2CC-D299-DFF0C4C01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4F10667-1060-DA17-85A6-9DD38762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ARCHITETTURA DEL GEMELLO DIGITALE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45C40B1-4383-822F-20C1-183040B0F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4A0157-47F3-4E1B-4222-07DE150AE08C}"/>
              </a:ext>
            </a:extLst>
          </p:cNvPr>
          <p:cNvGrpSpPr/>
          <p:nvPr/>
        </p:nvGrpSpPr>
        <p:grpSpPr>
          <a:xfrm>
            <a:off x="-37133" y="2440058"/>
            <a:ext cx="6698900" cy="2570640"/>
            <a:chOff x="-17094" y="2274907"/>
            <a:chExt cx="6698900" cy="274101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D51CC4F-4134-D24C-1CC1-2FE40173499F}"/>
                </a:ext>
              </a:extLst>
            </p:cNvPr>
            <p:cNvSpPr txBox="1"/>
            <p:nvPr/>
          </p:nvSpPr>
          <p:spPr>
            <a:xfrm>
              <a:off x="-17094" y="2475233"/>
              <a:ext cx="1989428" cy="2034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i="1" dirty="0" err="1">
                  <a:solidFill>
                    <a:srgbClr val="65829B"/>
                  </a:solidFill>
                </a:rPr>
                <a:t>Modellazione</a:t>
              </a:r>
              <a:r>
                <a:rPr lang="en-GB" b="1" i="1" dirty="0">
                  <a:solidFill>
                    <a:srgbClr val="65829B"/>
                  </a:solidFill>
                </a:rPr>
                <a:t> FEA e campagna di </a:t>
              </a:r>
              <a:r>
                <a:rPr lang="en-GB" b="1" i="1" dirty="0" err="1">
                  <a:solidFill>
                    <a:srgbClr val="65829B"/>
                  </a:solidFill>
                </a:rPr>
                <a:t>analisi</a:t>
              </a:r>
              <a:endParaRPr lang="en-GB" b="1" i="1" dirty="0">
                <a:solidFill>
                  <a:srgbClr val="65829B"/>
                </a:solidFill>
              </a:endParaRPr>
            </a:p>
            <a:p>
              <a:pPr algn="ctr"/>
              <a:endParaRPr lang="en-GB" sz="500" b="1" i="1" dirty="0">
                <a:solidFill>
                  <a:srgbClr val="65829B"/>
                </a:solidFill>
              </a:endParaRPr>
            </a:p>
            <a:p>
              <a:pPr algn="ctr"/>
              <a:r>
                <a:rPr lang="en-GB" sz="1400" dirty="0"/>
                <a:t>144 </a:t>
              </a:r>
              <a:r>
                <a:rPr lang="en-GB" sz="1400" dirty="0" err="1"/>
                <a:t>geometrie</a:t>
              </a:r>
              <a:r>
                <a:rPr lang="en-GB" sz="1400" dirty="0"/>
                <a:t> di </a:t>
              </a:r>
              <a:r>
                <a:rPr lang="en-GB" sz="1400" dirty="0" err="1"/>
                <a:t>gomiti</a:t>
              </a:r>
              <a:endParaRPr lang="en-GB" sz="1400" dirty="0"/>
            </a:p>
            <a:p>
              <a:pPr algn="ctr"/>
              <a:endParaRPr lang="en-GB" sz="300" dirty="0"/>
            </a:p>
            <a:p>
              <a:r>
                <a:rPr lang="en-GB" sz="1400" dirty="0"/>
                <a:t>         - 6 DN </a:t>
              </a:r>
            </a:p>
            <a:p>
              <a:r>
                <a:rPr lang="en-GB" sz="1400" dirty="0"/>
                <a:t>         - 6 schedule</a:t>
              </a:r>
            </a:p>
            <a:p>
              <a:pPr algn="ctr"/>
              <a:r>
                <a:rPr lang="en-GB" sz="1400" dirty="0"/>
                <a:t>        - 4 </a:t>
              </a:r>
              <a:r>
                <a:rPr lang="en-GB" sz="1400" dirty="0" err="1"/>
                <a:t>raggi</a:t>
              </a:r>
              <a:r>
                <a:rPr lang="en-GB" sz="1400" dirty="0"/>
                <a:t> di </a:t>
              </a:r>
              <a:r>
                <a:rPr lang="en-GB" sz="1400" dirty="0" err="1"/>
                <a:t>curvatura</a:t>
              </a:r>
              <a:endParaRPr lang="en-GB" sz="14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FF6B4F-2F1A-BA1D-082D-BAE36E4956FD}"/>
                </a:ext>
              </a:extLst>
            </p:cNvPr>
            <p:cNvSpPr txBox="1"/>
            <p:nvPr/>
          </p:nvSpPr>
          <p:spPr>
            <a:xfrm>
              <a:off x="2081174" y="2292069"/>
              <a:ext cx="2496118" cy="2723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i="1" dirty="0">
                  <a:solidFill>
                    <a:srgbClr val="65829B"/>
                  </a:solidFill>
                </a:rPr>
                <a:t>ETL – </a:t>
              </a:r>
              <a:r>
                <a:rPr lang="en-GB" sz="1600" b="1" i="1" dirty="0" err="1">
                  <a:solidFill>
                    <a:srgbClr val="65829B"/>
                  </a:solidFill>
                </a:rPr>
                <a:t>Rappresentazione</a:t>
              </a:r>
              <a:r>
                <a:rPr lang="en-GB" sz="1600" b="1" i="1" dirty="0">
                  <a:solidFill>
                    <a:srgbClr val="65829B"/>
                  </a:solidFill>
                </a:rPr>
                <a:t> </a:t>
              </a:r>
            </a:p>
            <a:p>
              <a:pPr algn="ctr"/>
              <a:r>
                <a:rPr lang="en-GB" sz="1600" b="1" i="1" dirty="0" err="1">
                  <a:solidFill>
                    <a:srgbClr val="65829B"/>
                  </a:solidFill>
                </a:rPr>
                <a:t>dei</a:t>
              </a:r>
              <a:r>
                <a:rPr lang="en-GB" sz="1600" b="1" i="1" dirty="0">
                  <a:solidFill>
                    <a:srgbClr val="65829B"/>
                  </a:solidFill>
                </a:rPr>
                <a:t> </a:t>
              </a:r>
              <a:r>
                <a:rPr lang="en-GB" sz="1600" b="1" i="1" dirty="0" err="1">
                  <a:solidFill>
                    <a:srgbClr val="65829B"/>
                  </a:solidFill>
                </a:rPr>
                <a:t>dati</a:t>
              </a:r>
              <a:r>
                <a:rPr lang="en-GB" sz="1600" b="1" i="1" dirty="0">
                  <a:solidFill>
                    <a:srgbClr val="65829B"/>
                  </a:solidFill>
                </a:rPr>
                <a:t> </a:t>
              </a:r>
              <a:r>
                <a:rPr lang="en-GB" sz="1600" b="1" i="1" dirty="0" err="1">
                  <a:solidFill>
                    <a:srgbClr val="65829B"/>
                  </a:solidFill>
                </a:rPr>
                <a:t>basata</a:t>
              </a:r>
              <a:r>
                <a:rPr lang="en-GB" sz="1600" b="1" i="1" dirty="0">
                  <a:solidFill>
                    <a:srgbClr val="65829B"/>
                  </a:solidFill>
                </a:rPr>
                <a:t> </a:t>
              </a:r>
              <a:r>
                <a:rPr lang="en-GB" sz="1600" b="1" i="1" dirty="0" err="1">
                  <a:solidFill>
                    <a:srgbClr val="65829B"/>
                  </a:solidFill>
                </a:rPr>
                <a:t>sulla</a:t>
              </a:r>
              <a:r>
                <a:rPr lang="en-GB" sz="1600" b="1" i="1" dirty="0">
                  <a:solidFill>
                    <a:srgbClr val="65829B"/>
                  </a:solidFill>
                </a:rPr>
                <a:t> </a:t>
              </a:r>
              <a:r>
                <a:rPr lang="en-GB" sz="1600" b="1" i="1" dirty="0" err="1">
                  <a:solidFill>
                    <a:srgbClr val="65829B"/>
                  </a:solidFill>
                </a:rPr>
                <a:t>fisica</a:t>
              </a:r>
              <a:endParaRPr lang="en-GB" sz="1600" b="1" i="1" dirty="0">
                <a:solidFill>
                  <a:srgbClr val="65829B"/>
                </a:solidFill>
              </a:endParaRPr>
            </a:p>
            <a:p>
              <a:pPr algn="ctr"/>
              <a:endParaRPr lang="en-GB" sz="200" dirty="0"/>
            </a:p>
            <a:p>
              <a:r>
                <a:rPr lang="en-GB" sz="1400" dirty="0" err="1"/>
                <a:t>Sforzo</a:t>
              </a:r>
              <a:r>
                <a:rPr lang="en-GB" sz="1400" dirty="0"/>
                <a:t> e SF </a:t>
              </a:r>
              <a:r>
                <a:rPr lang="en-GB" sz="1400" i="1" dirty="0"/>
                <a:t>(Fattore di </a:t>
              </a:r>
              <a:r>
                <a:rPr lang="en-GB" sz="1400" i="1" dirty="0" err="1"/>
                <a:t>Sicurezza</a:t>
              </a:r>
              <a:r>
                <a:rPr lang="en-GB" sz="1400" i="1" dirty="0"/>
                <a:t>)</a:t>
              </a:r>
              <a:r>
                <a:rPr lang="en-GB" sz="1400" dirty="0"/>
                <a:t> per ogni </a:t>
              </a:r>
              <a:r>
                <a:rPr lang="en-GB" sz="1400" dirty="0" err="1"/>
                <a:t>Geometria</a:t>
              </a:r>
              <a:r>
                <a:rPr lang="en-GB" sz="1400" dirty="0"/>
                <a:t> - </a:t>
              </a:r>
              <a:r>
                <a:rPr lang="en-GB" sz="1400" dirty="0" err="1"/>
                <a:t>sforzi</a:t>
              </a:r>
              <a:r>
                <a:rPr lang="en-GB" sz="1400" dirty="0"/>
                <a:t> di </a:t>
              </a:r>
              <a:r>
                <a:rPr lang="en-GB" sz="1400" dirty="0" err="1"/>
                <a:t>ancoraggio</a:t>
              </a:r>
              <a:r>
                <a:rPr lang="en-GB" sz="1400" dirty="0"/>
                <a:t>:</a:t>
              </a:r>
            </a:p>
            <a:p>
              <a:r>
                <a:rPr lang="en-GB" sz="1400" dirty="0"/>
                <a:t> </a:t>
              </a:r>
              <a:r>
                <a:rPr lang="en-GB" sz="1300" dirty="0"/>
                <a:t>- </a:t>
              </a:r>
              <a:r>
                <a:rPr lang="en-GB" sz="1400" dirty="0"/>
                <a:t>D/t, </a:t>
              </a:r>
            </a:p>
            <a:p>
              <a:r>
                <a:rPr lang="en-GB" sz="1400" dirty="0"/>
                <a:t> - D/(</a:t>
              </a:r>
              <a:r>
                <a:rPr lang="en-GB" sz="1400" dirty="0" err="1"/>
                <a:t>R</a:t>
              </a:r>
              <a:r>
                <a:rPr lang="en-GB" sz="1400" baseline="-25000" dirty="0" err="1"/>
                <a:t>curve</a:t>
              </a:r>
              <a:r>
                <a:rPr lang="en-GB" sz="1400" dirty="0"/>
                <a:t>),</a:t>
              </a:r>
            </a:p>
            <a:p>
              <a:r>
                <a:rPr lang="en-GB" sz="1300" dirty="0"/>
                <a:t> - </a:t>
              </a:r>
              <a:r>
                <a:rPr lang="en-GB" sz="1400" dirty="0" err="1"/>
                <a:t>Moltiplicatore</a:t>
              </a:r>
              <a:r>
                <a:rPr lang="en-GB" sz="1400" dirty="0"/>
                <a:t> di </a:t>
              </a:r>
              <a:r>
                <a:rPr lang="en-GB" sz="1400" dirty="0" err="1"/>
                <a:t>pressione</a:t>
              </a:r>
              <a:r>
                <a:rPr lang="en-GB" sz="1400" dirty="0"/>
                <a:t>, </a:t>
              </a:r>
              <a:endParaRPr lang="en-GB" sz="1300" dirty="0"/>
            </a:p>
            <a:p>
              <a:r>
                <a:rPr lang="en-GB" sz="1300" dirty="0"/>
                <a:t> - </a:t>
              </a:r>
              <a:r>
                <a:rPr lang="en-GB" sz="1400" dirty="0" err="1"/>
                <a:t>Moltipicatore</a:t>
              </a:r>
              <a:r>
                <a:rPr lang="en-GB" sz="1400" dirty="0"/>
                <a:t> di </a:t>
              </a:r>
              <a:r>
                <a:rPr lang="en-GB" sz="1400" dirty="0" err="1"/>
                <a:t>accelerazione</a:t>
              </a:r>
              <a:r>
                <a:rPr lang="en-GB" sz="1400" dirty="0"/>
                <a:t> </a:t>
              </a:r>
              <a:endParaRPr lang="en-GB" sz="300" dirty="0"/>
            </a:p>
            <a:p>
              <a:pPr algn="ctr"/>
              <a:r>
                <a:rPr lang="en-GB" sz="1400" dirty="0"/>
                <a:t>87552 </a:t>
              </a:r>
              <a:r>
                <a:rPr lang="en-GB" sz="1400" dirty="0" err="1"/>
                <a:t>casi</a:t>
              </a:r>
              <a:r>
                <a:rPr lang="en-GB" sz="1400" dirty="0"/>
                <a:t> </a:t>
              </a:r>
              <a:r>
                <a:rPr lang="en-GB" sz="1400" dirty="0" err="1"/>
                <a:t>verificati</a:t>
              </a:r>
              <a:r>
                <a:rPr lang="en-GB" sz="1400" dirty="0"/>
                <a:t> </a:t>
              </a:r>
              <a:r>
                <a:rPr lang="en-GB" sz="1400" dirty="0" err="1"/>
                <a:t>tramite</a:t>
              </a:r>
              <a:r>
                <a:rPr lang="en-GB" sz="1400" dirty="0"/>
                <a:t> FEM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625E69-2A8B-99CA-9943-7A24C87B6C24}"/>
                </a:ext>
              </a:extLst>
            </p:cNvPr>
            <p:cNvSpPr txBox="1"/>
            <p:nvPr/>
          </p:nvSpPr>
          <p:spPr>
            <a:xfrm>
              <a:off x="4676193" y="2475233"/>
              <a:ext cx="2005613" cy="1935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700" b="1" i="1" dirty="0" err="1">
                  <a:solidFill>
                    <a:srgbClr val="65829B"/>
                  </a:solidFill>
                </a:rPr>
                <a:t>Risposta</a:t>
              </a:r>
              <a:r>
                <a:rPr lang="en-GB" sz="1700" b="1" i="1" dirty="0">
                  <a:solidFill>
                    <a:srgbClr val="65829B"/>
                  </a:solidFill>
                </a:rPr>
                <a:t> </a:t>
              </a:r>
              <a:r>
                <a:rPr lang="en-GB" sz="1700" b="1" i="1" dirty="0" err="1">
                  <a:solidFill>
                    <a:srgbClr val="65829B"/>
                  </a:solidFill>
                </a:rPr>
                <a:t>interpolata</a:t>
              </a:r>
              <a:r>
                <a:rPr lang="en-GB" sz="1700" b="1" i="1" dirty="0">
                  <a:solidFill>
                    <a:srgbClr val="65829B"/>
                  </a:solidFill>
                </a:rPr>
                <a:t> per il ML</a:t>
              </a:r>
            </a:p>
            <a:p>
              <a:pPr algn="ctr"/>
              <a:r>
                <a:rPr lang="en-GB" sz="1400" dirty="0"/>
                <a:t>La </a:t>
              </a:r>
              <a:r>
                <a:rPr lang="en-GB" sz="1400" dirty="0" err="1"/>
                <a:t>griglia</a:t>
              </a:r>
              <a:r>
                <a:rPr lang="en-GB" sz="1400" dirty="0"/>
                <a:t> </a:t>
              </a:r>
              <a:r>
                <a:rPr lang="en-GB" sz="1400" dirty="0" err="1"/>
                <a:t>dei</a:t>
              </a:r>
              <a:r>
                <a:rPr lang="en-GB" sz="1400" dirty="0"/>
                <a:t> </a:t>
              </a:r>
              <a:r>
                <a:rPr lang="en-GB" sz="1400" dirty="0" err="1"/>
                <a:t>dati</a:t>
              </a:r>
              <a:r>
                <a:rPr lang="en-GB" sz="1400" dirty="0"/>
                <a:t> di </a:t>
              </a:r>
              <a:r>
                <a:rPr lang="en-GB" sz="1400" dirty="0" err="1"/>
                <a:t>sforzo</a:t>
              </a:r>
              <a:r>
                <a:rPr lang="en-GB" sz="1400" dirty="0"/>
                <a:t> e SF </a:t>
              </a:r>
              <a:r>
                <a:rPr lang="en-GB" sz="1400" dirty="0" err="1"/>
                <a:t>viene</a:t>
              </a:r>
              <a:r>
                <a:rPr lang="en-GB" sz="1400" dirty="0"/>
                <a:t> </a:t>
              </a:r>
              <a:r>
                <a:rPr lang="en-GB" sz="1400" dirty="0" err="1"/>
                <a:t>densificata</a:t>
              </a:r>
              <a:r>
                <a:rPr lang="en-GB" sz="1400" dirty="0"/>
                <a:t> </a:t>
              </a:r>
              <a:r>
                <a:rPr lang="en-GB" sz="1400" dirty="0" err="1"/>
                <a:t>tramite</a:t>
              </a:r>
              <a:r>
                <a:rPr lang="en-GB" sz="1400" dirty="0"/>
                <a:t> </a:t>
              </a:r>
              <a:r>
                <a:rPr lang="en-GB" sz="1400" dirty="0" err="1"/>
                <a:t>interpolazione</a:t>
              </a:r>
              <a:endParaRPr lang="en-GB" sz="1400" dirty="0"/>
            </a:p>
            <a:p>
              <a:pPr algn="ctr"/>
              <a:r>
                <a:rPr lang="en-GB" sz="1400" dirty="0" err="1"/>
                <a:t>Rapporto</a:t>
              </a:r>
              <a:r>
                <a:rPr lang="en-GB" sz="1400" dirty="0"/>
                <a:t> di </a:t>
              </a:r>
              <a:r>
                <a:rPr lang="en-GB" sz="1400" dirty="0" err="1"/>
                <a:t>raffinamento</a:t>
              </a:r>
              <a:r>
                <a:rPr lang="en-GB" sz="1400" dirty="0"/>
                <a:t> 20x20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64E0FE2-2DB4-3651-9273-E5D4C580C49B}"/>
                </a:ext>
              </a:extLst>
            </p:cNvPr>
            <p:cNvSpPr/>
            <p:nvPr/>
          </p:nvSpPr>
          <p:spPr>
            <a:xfrm>
              <a:off x="49849" y="2274907"/>
              <a:ext cx="1900052" cy="2666833"/>
            </a:xfrm>
            <a:prstGeom prst="roundRect">
              <a:avLst/>
            </a:prstGeom>
            <a:noFill/>
            <a:ln w="28575">
              <a:solidFill>
                <a:srgbClr val="65829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ADCE16D-4688-CF51-3FAA-1FD51381299D}"/>
                </a:ext>
              </a:extLst>
            </p:cNvPr>
            <p:cNvSpPr/>
            <p:nvPr/>
          </p:nvSpPr>
          <p:spPr>
            <a:xfrm>
              <a:off x="2100505" y="2295812"/>
              <a:ext cx="2452763" cy="2645928"/>
            </a:xfrm>
            <a:prstGeom prst="roundRect">
              <a:avLst/>
            </a:prstGeom>
            <a:noFill/>
            <a:ln w="28575">
              <a:solidFill>
                <a:srgbClr val="65829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7C73AD6-F3EE-8AFE-7BE8-8E2AAB5AAD59}"/>
                </a:ext>
              </a:extLst>
            </p:cNvPr>
            <p:cNvSpPr/>
            <p:nvPr/>
          </p:nvSpPr>
          <p:spPr>
            <a:xfrm>
              <a:off x="4698433" y="2295812"/>
              <a:ext cx="1898210" cy="2660515"/>
            </a:xfrm>
            <a:prstGeom prst="roundRect">
              <a:avLst/>
            </a:prstGeom>
            <a:noFill/>
            <a:ln w="28575">
              <a:solidFill>
                <a:srgbClr val="65829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56150AA-8196-1106-4F95-970C168098E5}"/>
              </a:ext>
            </a:extLst>
          </p:cNvPr>
          <p:cNvSpPr txBox="1"/>
          <p:nvPr/>
        </p:nvSpPr>
        <p:spPr>
          <a:xfrm>
            <a:off x="10718737" y="1214477"/>
            <a:ext cx="144382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i="1" dirty="0">
                <a:solidFill>
                  <a:srgbClr val="1C6D27"/>
                </a:solidFill>
              </a:rPr>
              <a:t>Output</a:t>
            </a:r>
          </a:p>
          <a:p>
            <a:pPr algn="ctr"/>
            <a:r>
              <a:rPr lang="en-GB" sz="500" b="1" dirty="0">
                <a:solidFill>
                  <a:srgbClr val="1C6D27"/>
                </a:solidFill>
              </a:rPr>
              <a:t> </a:t>
            </a:r>
          </a:p>
          <a:p>
            <a:pPr algn="ctr"/>
            <a:r>
              <a:rPr lang="en-GB" sz="1400" dirty="0" err="1"/>
              <a:t>Geometrie</a:t>
            </a:r>
            <a:r>
              <a:rPr lang="en-GB" sz="1400" dirty="0"/>
              <a:t> </a:t>
            </a:r>
            <a:r>
              <a:rPr lang="en-GB" sz="1400" dirty="0" err="1"/>
              <a:t>conformi</a:t>
            </a:r>
            <a:r>
              <a:rPr lang="en-GB" sz="1400" dirty="0"/>
              <a:t> </a:t>
            </a:r>
            <a:r>
              <a:rPr lang="en-GB" sz="1400" dirty="0" err="1"/>
              <a:t>classificate</a:t>
            </a:r>
            <a:endParaRPr lang="en-GB" sz="11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0F355B-19A0-D51B-FDFE-B562C9BE7042}"/>
              </a:ext>
            </a:extLst>
          </p:cNvPr>
          <p:cNvGrpSpPr/>
          <p:nvPr/>
        </p:nvGrpSpPr>
        <p:grpSpPr>
          <a:xfrm>
            <a:off x="6401756" y="1173264"/>
            <a:ext cx="2213322" cy="1224092"/>
            <a:chOff x="6764014" y="2854397"/>
            <a:chExt cx="2213322" cy="128714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13E7792-03C8-4CDE-832E-25994B863E2D}"/>
                </a:ext>
              </a:extLst>
            </p:cNvPr>
            <p:cNvSpPr/>
            <p:nvPr/>
          </p:nvSpPr>
          <p:spPr>
            <a:xfrm>
              <a:off x="6822095" y="2854397"/>
              <a:ext cx="2080289" cy="1287146"/>
            </a:xfrm>
            <a:prstGeom prst="roundRect">
              <a:avLst/>
            </a:prstGeom>
            <a:noFill/>
            <a:ln w="28575">
              <a:solidFill>
                <a:srgbClr val="1C6D2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0DF8DC-3F88-D86F-594F-AED8340F17AC}"/>
                </a:ext>
              </a:extLst>
            </p:cNvPr>
            <p:cNvSpPr txBox="1"/>
            <p:nvPr/>
          </p:nvSpPr>
          <p:spPr>
            <a:xfrm>
              <a:off x="6764014" y="2875541"/>
              <a:ext cx="2213322" cy="12157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500" b="1" i="1" dirty="0">
                  <a:solidFill>
                    <a:srgbClr val="1C6D27"/>
                  </a:solidFill>
                </a:rPr>
                <a:t>PB-LSI </a:t>
              </a:r>
            </a:p>
            <a:p>
              <a:pPr algn="ctr"/>
              <a:endParaRPr lang="en-GB" sz="500" dirty="0"/>
            </a:p>
            <a:p>
              <a:pPr algn="ctr"/>
              <a:r>
                <a:rPr lang="en-GB" sz="1300" dirty="0" err="1"/>
                <a:t>Interpolatore</a:t>
              </a:r>
              <a:r>
                <a:rPr lang="en-GB" sz="1300" dirty="0"/>
                <a:t> </a:t>
              </a:r>
              <a:r>
                <a:rPr lang="en-GB" sz="1300" dirty="0" err="1"/>
                <a:t>Deterministico</a:t>
              </a:r>
              <a:r>
                <a:rPr lang="en-GB" sz="1300" dirty="0"/>
                <a:t>:</a:t>
              </a:r>
            </a:p>
            <a:p>
              <a:r>
                <a:rPr lang="en-GB" sz="1300" dirty="0"/>
                <a:t>- </a:t>
              </a:r>
              <a:r>
                <a:rPr lang="en-GB" sz="1300" dirty="0" err="1"/>
                <a:t>Spazio</a:t>
              </a:r>
              <a:r>
                <a:rPr lang="en-GB" sz="1300" dirty="0"/>
                <a:t> di </a:t>
              </a:r>
              <a:r>
                <a:rPr lang="en-GB" sz="1300" dirty="0" err="1"/>
                <a:t>carico</a:t>
              </a:r>
              <a:r>
                <a:rPr lang="en-GB" sz="1300" dirty="0"/>
                <a:t>(</a:t>
              </a:r>
              <a:r>
                <a:rPr lang="en-GB" sz="1300" dirty="0" err="1"/>
                <a:t>P</a:t>
              </a:r>
              <a:r>
                <a:rPr lang="en-GB" sz="1300" baseline="-25000" dirty="0" err="1"/>
                <a:t>mult</a:t>
              </a:r>
              <a:r>
                <a:rPr lang="en-GB" sz="1300" dirty="0"/>
                <a:t>), (</a:t>
              </a:r>
              <a:r>
                <a:rPr lang="en-GB" sz="1300" dirty="0" err="1"/>
                <a:t>A</a:t>
              </a:r>
              <a:r>
                <a:rPr lang="en-GB" sz="1300" baseline="-25000" dirty="0" err="1"/>
                <a:t>mult</a:t>
              </a:r>
              <a:r>
                <a:rPr lang="en-GB" sz="1300" dirty="0"/>
                <a:t>)</a:t>
              </a:r>
            </a:p>
            <a:p>
              <a:r>
                <a:rPr lang="en-GB" sz="1300" dirty="0"/>
                <a:t>- </a:t>
              </a:r>
              <a:r>
                <a:rPr lang="en-GB" sz="1300" dirty="0" err="1"/>
                <a:t>Esamina</a:t>
              </a:r>
              <a:r>
                <a:rPr lang="en-GB" sz="1300" dirty="0"/>
                <a:t> ogni </a:t>
              </a:r>
              <a:r>
                <a:rPr lang="en-GB" sz="1300" dirty="0" err="1"/>
                <a:t>geometria</a:t>
              </a:r>
              <a:r>
                <a:rPr lang="en-GB" sz="1300" dirty="0"/>
                <a:t> di </a:t>
              </a:r>
              <a:r>
                <a:rPr lang="en-GB" sz="1300" dirty="0" err="1"/>
                <a:t>una</a:t>
              </a:r>
              <a:r>
                <a:rPr lang="en-GB" sz="1300" dirty="0"/>
                <a:t> </a:t>
              </a:r>
              <a:r>
                <a:rPr lang="en-GB" sz="1300" dirty="0" err="1"/>
                <a:t>determinata</a:t>
              </a:r>
              <a:r>
                <a:rPr lang="en-GB" sz="1300" dirty="0"/>
                <a:t> </a:t>
              </a:r>
              <a:r>
                <a:rPr lang="en-GB" sz="1300" dirty="0" err="1"/>
                <a:t>famiglia</a:t>
              </a:r>
              <a:r>
                <a:rPr lang="en-GB" sz="1300" dirty="0"/>
                <a:t> DN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3DD51C-0F35-9C76-8BFE-204717DDC31D}"/>
              </a:ext>
            </a:extLst>
          </p:cNvPr>
          <p:cNvGrpSpPr/>
          <p:nvPr/>
        </p:nvGrpSpPr>
        <p:grpSpPr>
          <a:xfrm>
            <a:off x="8667798" y="1166567"/>
            <a:ext cx="1917486" cy="1338828"/>
            <a:chOff x="8741793" y="1026443"/>
            <a:chExt cx="1917486" cy="13388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D609A9-AB38-6AB5-FB3E-392D41671EE3}"/>
                </a:ext>
              </a:extLst>
            </p:cNvPr>
            <p:cNvSpPr txBox="1"/>
            <p:nvPr/>
          </p:nvSpPr>
          <p:spPr>
            <a:xfrm>
              <a:off x="8741793" y="1026443"/>
              <a:ext cx="1917486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500" b="1" i="1" dirty="0" err="1">
                  <a:solidFill>
                    <a:srgbClr val="1C6D27"/>
                  </a:solidFill>
                </a:rPr>
                <a:t>Conformità</a:t>
              </a:r>
              <a:r>
                <a:rPr lang="en-GB" sz="1500" b="1" i="1" dirty="0">
                  <a:solidFill>
                    <a:srgbClr val="1C6D27"/>
                  </a:solidFill>
                </a:rPr>
                <a:t> e </a:t>
              </a:r>
              <a:r>
                <a:rPr lang="en-GB" sz="1500" b="1" i="1" dirty="0" err="1">
                  <a:solidFill>
                    <a:srgbClr val="1C6D27"/>
                  </a:solidFill>
                </a:rPr>
                <a:t>Classificazione</a:t>
              </a:r>
              <a:r>
                <a:rPr lang="en-GB" sz="1500" b="1" i="1" dirty="0">
                  <a:solidFill>
                    <a:srgbClr val="1C6D27"/>
                  </a:solidFill>
                </a:rPr>
                <a:t> </a:t>
              </a:r>
              <a:r>
                <a:rPr lang="en-GB" sz="1500" b="1" i="1" dirty="0" err="1">
                  <a:solidFill>
                    <a:srgbClr val="1C6D27"/>
                  </a:solidFill>
                </a:rPr>
                <a:t>Topologica</a:t>
              </a:r>
              <a:endParaRPr lang="en-GB" sz="1500" b="1" i="1" dirty="0">
                <a:solidFill>
                  <a:srgbClr val="1C6D27"/>
                </a:solidFill>
              </a:endParaRPr>
            </a:p>
            <a:p>
              <a:pPr algn="ctr"/>
              <a:r>
                <a:rPr lang="en-GB" sz="1200" dirty="0"/>
                <a:t>SF secondo RCC-MRx </a:t>
              </a:r>
              <a:r>
                <a:rPr lang="en-GB" sz="1200" dirty="0" err="1"/>
                <a:t>Classificazione</a:t>
              </a:r>
              <a:r>
                <a:rPr lang="en-GB" sz="1200" dirty="0"/>
                <a:t> delle </a:t>
              </a:r>
              <a:r>
                <a:rPr lang="en-GB" sz="1200" dirty="0" err="1"/>
                <a:t>geometrie</a:t>
              </a:r>
              <a:endParaRPr lang="en-GB" sz="1200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7EB8824-567D-CF8D-7F5A-A45F526E39D8}"/>
                </a:ext>
              </a:extLst>
            </p:cNvPr>
            <p:cNvSpPr/>
            <p:nvPr/>
          </p:nvSpPr>
          <p:spPr>
            <a:xfrm>
              <a:off x="8761068" y="1036837"/>
              <a:ext cx="1898211" cy="1287146"/>
            </a:xfrm>
            <a:prstGeom prst="roundRect">
              <a:avLst/>
            </a:prstGeom>
            <a:noFill/>
            <a:ln w="28575">
              <a:solidFill>
                <a:srgbClr val="1C6D2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B9AC716-6E49-FB6C-DEDC-57B6FD05BCE9}"/>
              </a:ext>
            </a:extLst>
          </p:cNvPr>
          <p:cNvSpPr/>
          <p:nvPr/>
        </p:nvSpPr>
        <p:spPr>
          <a:xfrm>
            <a:off x="10719075" y="1173926"/>
            <a:ext cx="1443822" cy="1287146"/>
          </a:xfrm>
          <a:prstGeom prst="roundRect">
            <a:avLst/>
          </a:prstGeom>
          <a:noFill/>
          <a:ln w="28575">
            <a:solidFill>
              <a:srgbClr val="1C6D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B84F83-EB12-CCBE-6980-F8F43422B0EA}"/>
              </a:ext>
            </a:extLst>
          </p:cNvPr>
          <p:cNvSpPr txBox="1"/>
          <p:nvPr/>
        </p:nvSpPr>
        <p:spPr>
          <a:xfrm>
            <a:off x="6459838" y="4977570"/>
            <a:ext cx="2121502" cy="12464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i="1" dirty="0">
                <a:solidFill>
                  <a:srgbClr val="1C6D27"/>
                </a:solidFill>
              </a:rPr>
              <a:t>XIPL-ML</a:t>
            </a:r>
          </a:p>
          <a:p>
            <a:pPr algn="ctr"/>
            <a:endParaRPr lang="en-GB" sz="500" dirty="0"/>
          </a:p>
          <a:p>
            <a:pPr algn="ctr"/>
            <a:r>
              <a:rPr lang="en-GB" sz="1300" dirty="0"/>
              <a:t>Gradient-boosted ML :</a:t>
            </a:r>
          </a:p>
          <a:p>
            <a:r>
              <a:rPr lang="en-GB" sz="1300" dirty="0"/>
              <a:t>- </a:t>
            </a:r>
            <a:r>
              <a:rPr lang="en-GB" sz="1300" dirty="0" err="1"/>
              <a:t>Modello</a:t>
            </a:r>
            <a:r>
              <a:rPr lang="en-GB" sz="1300" dirty="0"/>
              <a:t> </a:t>
            </a:r>
            <a:r>
              <a:rPr lang="en-GB" sz="1300" dirty="0" err="1"/>
              <a:t>guidato</a:t>
            </a:r>
            <a:r>
              <a:rPr lang="en-GB" sz="1300" dirty="0"/>
              <a:t> </a:t>
            </a:r>
            <a:r>
              <a:rPr lang="en-GB" sz="1300" dirty="0" err="1"/>
              <a:t>dalla</a:t>
            </a:r>
            <a:r>
              <a:rPr lang="en-GB" sz="1300" dirty="0"/>
              <a:t> </a:t>
            </a:r>
            <a:r>
              <a:rPr lang="en-GB" sz="1300" dirty="0" err="1"/>
              <a:t>fisica</a:t>
            </a:r>
            <a:endParaRPr lang="en-GB" sz="1300" dirty="0"/>
          </a:p>
          <a:p>
            <a:r>
              <a:rPr lang="en-GB" sz="1300" dirty="0"/>
              <a:t>- </a:t>
            </a:r>
            <a:r>
              <a:rPr lang="en-GB" sz="1300" dirty="0" err="1"/>
              <a:t>Prevede</a:t>
            </a:r>
            <a:r>
              <a:rPr lang="en-GB" sz="1300" dirty="0"/>
              <a:t> </a:t>
            </a:r>
            <a:r>
              <a:rPr lang="en-GB" sz="1300" dirty="0" err="1"/>
              <a:t>geometrie</a:t>
            </a:r>
            <a:r>
              <a:rPr lang="en-GB" sz="1300" dirty="0"/>
              <a:t> non simulate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4563C2-3C09-CA4B-E682-392E2B1BB164}"/>
              </a:ext>
            </a:extLst>
          </p:cNvPr>
          <p:cNvSpPr txBox="1"/>
          <p:nvPr/>
        </p:nvSpPr>
        <p:spPr>
          <a:xfrm>
            <a:off x="8631363" y="5006890"/>
            <a:ext cx="1999294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i="1" dirty="0" err="1">
                <a:solidFill>
                  <a:srgbClr val="1C6D27"/>
                </a:solidFill>
              </a:rPr>
              <a:t>Previsione</a:t>
            </a:r>
            <a:r>
              <a:rPr lang="en-GB" sz="1600" b="1" i="1" dirty="0">
                <a:solidFill>
                  <a:srgbClr val="1C6D27"/>
                </a:solidFill>
              </a:rPr>
              <a:t> </a:t>
            </a:r>
          </a:p>
          <a:p>
            <a:pPr algn="ctr"/>
            <a:r>
              <a:rPr lang="en-GB" sz="1600" b="1" i="1" dirty="0">
                <a:solidFill>
                  <a:srgbClr val="1C6D27"/>
                </a:solidFill>
              </a:rPr>
              <a:t>Cross-Domain </a:t>
            </a:r>
          </a:p>
          <a:p>
            <a:r>
              <a:rPr lang="en-GB" sz="1300" dirty="0"/>
              <a:t>- </a:t>
            </a:r>
            <a:r>
              <a:rPr lang="en-GB" sz="1300" dirty="0" err="1"/>
              <a:t>Ricostruzione</a:t>
            </a:r>
            <a:r>
              <a:rPr lang="en-GB" sz="1300" dirty="0"/>
              <a:t> </a:t>
            </a:r>
            <a:r>
              <a:rPr lang="en-GB" sz="1300" dirty="0" err="1"/>
              <a:t>dello</a:t>
            </a:r>
            <a:r>
              <a:rPr lang="en-GB" sz="1300" dirty="0"/>
              <a:t> </a:t>
            </a:r>
            <a:r>
              <a:rPr lang="en-GB" sz="1300" dirty="0" err="1"/>
              <a:t>sforzo</a:t>
            </a:r>
            <a:r>
              <a:rPr lang="en-GB" sz="1300" dirty="0"/>
              <a:t>    </a:t>
            </a:r>
            <a:r>
              <a:rPr lang="en-GB" sz="1300" dirty="0" err="1"/>
              <a:t>basata</a:t>
            </a:r>
            <a:r>
              <a:rPr lang="en-GB" sz="1300" dirty="0"/>
              <a:t> </a:t>
            </a:r>
            <a:r>
              <a:rPr lang="en-GB" sz="1300" dirty="0" err="1"/>
              <a:t>sugli</a:t>
            </a:r>
            <a:r>
              <a:rPr lang="en-GB" sz="1300" dirty="0"/>
              <a:t> </a:t>
            </a:r>
            <a:r>
              <a:rPr lang="en-GB" sz="1300" dirty="0" err="1"/>
              <a:t>ancoraggi</a:t>
            </a:r>
            <a:r>
              <a:rPr lang="en-GB" sz="1300" dirty="0"/>
              <a:t> FEA</a:t>
            </a:r>
          </a:p>
          <a:p>
            <a:r>
              <a:rPr lang="en-GB" sz="1300" dirty="0"/>
              <a:t>- </a:t>
            </a:r>
            <a:r>
              <a:rPr lang="en-GB" sz="1300" dirty="0" err="1"/>
              <a:t>Verifiche</a:t>
            </a:r>
            <a:r>
              <a:rPr lang="en-GB" sz="1300" dirty="0"/>
              <a:t> del SF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219216-5FD4-098C-47B3-07D70F343E75}"/>
              </a:ext>
            </a:extLst>
          </p:cNvPr>
          <p:cNvSpPr txBox="1"/>
          <p:nvPr/>
        </p:nvSpPr>
        <p:spPr>
          <a:xfrm>
            <a:off x="10630657" y="4985190"/>
            <a:ext cx="1639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i="1" dirty="0">
                <a:solidFill>
                  <a:srgbClr val="1C6D27"/>
                </a:solidFill>
              </a:rPr>
              <a:t>Output </a:t>
            </a:r>
          </a:p>
          <a:p>
            <a:pPr algn="ctr"/>
            <a:r>
              <a:rPr lang="en-GB" sz="1400" dirty="0"/>
              <a:t>-SF per </a:t>
            </a:r>
            <a:r>
              <a:rPr lang="en-GB" sz="1400" dirty="0" err="1"/>
              <a:t>geometrie</a:t>
            </a:r>
            <a:r>
              <a:rPr lang="en-GB" sz="1400" dirty="0"/>
              <a:t> non simulate</a:t>
            </a:r>
          </a:p>
          <a:p>
            <a:pPr algn="ctr"/>
            <a:r>
              <a:rPr lang="en-GB" sz="1400" dirty="0"/>
              <a:t>- </a:t>
            </a:r>
            <a:r>
              <a:rPr lang="en-GB" sz="1400" dirty="0" err="1"/>
              <a:t>Analisi</a:t>
            </a:r>
            <a:r>
              <a:rPr lang="en-GB" sz="1400" dirty="0"/>
              <a:t> SHAP </a:t>
            </a:r>
            <a:r>
              <a:rPr lang="en-GB" sz="1400" dirty="0" err="1"/>
              <a:t>dei</a:t>
            </a:r>
            <a:r>
              <a:rPr lang="en-GB" sz="1400" dirty="0"/>
              <a:t> driver </a:t>
            </a:r>
            <a:r>
              <a:rPr lang="en-GB" sz="1400" dirty="0" err="1"/>
              <a:t>fisici</a:t>
            </a:r>
            <a:endParaRPr lang="en-GB" sz="11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44FCC64-525C-B338-18D7-FEBD2FC94316}"/>
              </a:ext>
            </a:extLst>
          </p:cNvPr>
          <p:cNvSpPr/>
          <p:nvPr/>
        </p:nvSpPr>
        <p:spPr>
          <a:xfrm>
            <a:off x="8671529" y="4977659"/>
            <a:ext cx="1898211" cy="1224092"/>
          </a:xfrm>
          <a:prstGeom prst="roundRect">
            <a:avLst/>
          </a:prstGeom>
          <a:noFill/>
          <a:ln w="28575">
            <a:solidFill>
              <a:srgbClr val="1C6D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6DBFC8-463F-5D7F-C241-88B513CD4E5A}"/>
              </a:ext>
            </a:extLst>
          </p:cNvPr>
          <p:cNvSpPr/>
          <p:nvPr/>
        </p:nvSpPr>
        <p:spPr>
          <a:xfrm>
            <a:off x="10719075" y="4993828"/>
            <a:ext cx="1443822" cy="1224092"/>
          </a:xfrm>
          <a:prstGeom prst="roundRect">
            <a:avLst/>
          </a:prstGeom>
          <a:noFill/>
          <a:ln w="28575">
            <a:solidFill>
              <a:srgbClr val="1C6D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EF186DB-32C4-2770-E5B0-9BAD0C59A2D9}"/>
              </a:ext>
            </a:extLst>
          </p:cNvPr>
          <p:cNvSpPr/>
          <p:nvPr/>
        </p:nvSpPr>
        <p:spPr>
          <a:xfrm>
            <a:off x="6459839" y="4994502"/>
            <a:ext cx="2080289" cy="1224092"/>
          </a:xfrm>
          <a:prstGeom prst="roundRect">
            <a:avLst/>
          </a:prstGeom>
          <a:noFill/>
          <a:ln w="28575">
            <a:solidFill>
              <a:srgbClr val="1C6D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BAA39EF-2E72-A16C-621C-DD7F20D41D39}"/>
              </a:ext>
            </a:extLst>
          </p:cNvPr>
          <p:cNvCxnSpPr>
            <a:cxnSpLocks/>
          </p:cNvCxnSpPr>
          <p:nvPr/>
        </p:nvCxnSpPr>
        <p:spPr>
          <a:xfrm>
            <a:off x="1925298" y="3746315"/>
            <a:ext cx="180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113063F-CCBC-CFAB-F453-EBF2C3543288}"/>
              </a:ext>
            </a:extLst>
          </p:cNvPr>
          <p:cNvCxnSpPr>
            <a:cxnSpLocks/>
          </p:cNvCxnSpPr>
          <p:nvPr/>
        </p:nvCxnSpPr>
        <p:spPr>
          <a:xfrm>
            <a:off x="4532420" y="3751078"/>
            <a:ext cx="180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2E53310-DEE0-7230-F014-DFC6A3D000D1}"/>
              </a:ext>
            </a:extLst>
          </p:cNvPr>
          <p:cNvCxnSpPr>
            <a:cxnSpLocks/>
          </p:cNvCxnSpPr>
          <p:nvPr/>
        </p:nvCxnSpPr>
        <p:spPr>
          <a:xfrm>
            <a:off x="8551980" y="5605989"/>
            <a:ext cx="144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69BDDC9-5602-96AB-B0F3-2ECE406E25E8}"/>
              </a:ext>
            </a:extLst>
          </p:cNvPr>
          <p:cNvCxnSpPr>
            <a:cxnSpLocks/>
          </p:cNvCxnSpPr>
          <p:nvPr/>
        </p:nvCxnSpPr>
        <p:spPr>
          <a:xfrm>
            <a:off x="10593235" y="5582136"/>
            <a:ext cx="144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2BC75FC-54B6-DEF7-6D34-C17A3EEF7C55}"/>
              </a:ext>
            </a:extLst>
          </p:cNvPr>
          <p:cNvCxnSpPr>
            <a:cxnSpLocks/>
          </p:cNvCxnSpPr>
          <p:nvPr/>
        </p:nvCxnSpPr>
        <p:spPr>
          <a:xfrm>
            <a:off x="8560684" y="1758306"/>
            <a:ext cx="144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E947753-5372-B54D-5A31-2883457BFFE4}"/>
              </a:ext>
            </a:extLst>
          </p:cNvPr>
          <p:cNvCxnSpPr>
            <a:cxnSpLocks/>
          </p:cNvCxnSpPr>
          <p:nvPr/>
        </p:nvCxnSpPr>
        <p:spPr>
          <a:xfrm>
            <a:off x="10588662" y="1774208"/>
            <a:ext cx="144000" cy="0"/>
          </a:xfrm>
          <a:prstGeom prst="straightConnector1">
            <a:avLst/>
          </a:prstGeom>
          <a:ln w="38100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506EB00-5FE3-2296-6F92-6BBE121310A5}"/>
              </a:ext>
            </a:extLst>
          </p:cNvPr>
          <p:cNvCxnSpPr>
            <a:cxnSpLocks/>
            <a:stCxn id="10" idx="0"/>
          </p:cNvCxnSpPr>
          <p:nvPr/>
        </p:nvCxnSpPr>
        <p:spPr>
          <a:xfrm rot="5400000" flipH="1" flipV="1">
            <a:off x="5699251" y="1702456"/>
            <a:ext cx="685456" cy="828960"/>
          </a:xfrm>
          <a:prstGeom prst="bentConnector2">
            <a:avLst/>
          </a:prstGeom>
          <a:ln w="28575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B0274EC-0414-C324-CA06-7A6792CC2161}"/>
              </a:ext>
            </a:extLst>
          </p:cNvPr>
          <p:cNvCxnSpPr>
            <a:cxnSpLocks/>
            <a:stCxn id="10" idx="2"/>
            <a:endCxn id="24" idx="1"/>
          </p:cNvCxnSpPr>
          <p:nvPr/>
        </p:nvCxnSpPr>
        <p:spPr>
          <a:xfrm rot="16200000" flipH="1">
            <a:off x="5717798" y="4864506"/>
            <a:ext cx="651743" cy="832340"/>
          </a:xfrm>
          <a:prstGeom prst="bentConnector2">
            <a:avLst/>
          </a:prstGeom>
          <a:ln w="28575">
            <a:solidFill>
              <a:srgbClr val="6582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1">
            <a:extLst>
              <a:ext uri="{FF2B5EF4-FFF2-40B4-BE49-F238E27FC236}">
                <a16:creationId xmlns:a16="http://schemas.microsoft.com/office/drawing/2014/main" id="{B38B4441-A101-6828-D4AD-5338C6E9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6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1048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DA490-7D46-1D36-1CC0-8A1248EFB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AD5669-2FD6-D5DC-0C26-83D1FE5D3ABB}"/>
              </a:ext>
            </a:extLst>
          </p:cNvPr>
          <p:cNvGrpSpPr/>
          <p:nvPr/>
        </p:nvGrpSpPr>
        <p:grpSpPr>
          <a:xfrm>
            <a:off x="0" y="1157897"/>
            <a:ext cx="12192000" cy="5034182"/>
            <a:chOff x="0" y="1066255"/>
            <a:chExt cx="12192000" cy="51327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1D9F09-CFBF-2C9E-8D7F-F58D32920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30840" y="1582393"/>
              <a:ext cx="1661160" cy="520727"/>
            </a:xfrm>
            <a:prstGeom prst="rect">
              <a:avLst/>
            </a:prstGeom>
          </p:spPr>
        </p:pic>
        <p:pic>
          <p:nvPicPr>
            <p:cNvPr id="6" name="Immagine 8">
              <a:extLst>
                <a:ext uri="{FF2B5EF4-FFF2-40B4-BE49-F238E27FC236}">
                  <a16:creationId xmlns:a16="http://schemas.microsoft.com/office/drawing/2014/main" id="{B961CA13-BDD5-D881-7049-132DEFDF3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64"/>
            <a:stretch>
              <a:fillRect/>
            </a:stretch>
          </p:blipFill>
          <p:spPr>
            <a:xfrm>
              <a:off x="0" y="1066255"/>
              <a:ext cx="12192000" cy="5132757"/>
            </a:xfrm>
            <a:prstGeom prst="rect">
              <a:avLst/>
            </a:prstGeom>
          </p:spPr>
        </p:pic>
      </p:grpSp>
      <p:sp>
        <p:nvSpPr>
          <p:cNvPr id="5" name="Titolo 4">
            <a:extLst>
              <a:ext uri="{FF2B5EF4-FFF2-40B4-BE49-F238E27FC236}">
                <a16:creationId xmlns:a16="http://schemas.microsoft.com/office/drawing/2014/main" id="{1EB58E7E-7321-B966-F7CA-A70564D88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PB - LSI — PHYSICS - BOUNDED LOAD - SPACE INTERPOLATOR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AC41C74-C066-8613-47DD-9F2C6FBA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68A83D9-74C2-9589-E25B-C179B646B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7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659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6A0CB-D116-6572-8370-A1876EEA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03B3D84-68C2-6D86-1D00-8080800BB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RISULTATI PB - LSI: CONFORMITÀ DELLA PRIMA GEOMETRIA IN CLASSIFICA – DN32 Sch 5 R2</a:t>
            </a:r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B0D110D-7218-C5A0-FD4E-3397BC69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6BDA36-152D-0F3C-2A3A-3F16284E7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8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306932-D68C-0C1A-88CE-6B9B0162D822}"/>
              </a:ext>
            </a:extLst>
          </p:cNvPr>
          <p:cNvGrpSpPr/>
          <p:nvPr/>
        </p:nvGrpSpPr>
        <p:grpSpPr>
          <a:xfrm>
            <a:off x="-44842" y="1094522"/>
            <a:ext cx="6035040" cy="2996819"/>
            <a:chOff x="-44842" y="1052187"/>
            <a:chExt cx="6035040" cy="299681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6B4130E-0E80-0AD2-6395-AF564F2658D4}"/>
                </a:ext>
              </a:extLst>
            </p:cNvPr>
            <p:cNvGrpSpPr/>
            <p:nvPr/>
          </p:nvGrpSpPr>
          <p:grpSpPr>
            <a:xfrm>
              <a:off x="-44842" y="1052187"/>
              <a:ext cx="6035040" cy="2996819"/>
              <a:chOff x="-149617" y="1052187"/>
              <a:chExt cx="6035040" cy="299681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73999B8-DB0D-DC6F-5AE2-D3F5D8A11193}"/>
                  </a:ext>
                </a:extLst>
              </p:cNvPr>
              <p:cNvGrpSpPr/>
              <p:nvPr/>
            </p:nvGrpSpPr>
            <p:grpSpPr>
              <a:xfrm>
                <a:off x="-149617" y="1052187"/>
                <a:ext cx="6035040" cy="2996819"/>
                <a:chOff x="-166093" y="1052187"/>
                <a:chExt cx="6035040" cy="2996819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35CF2E2-4E15-A825-AD9E-61825E56452C}"/>
                    </a:ext>
                  </a:extLst>
                </p:cNvPr>
                <p:cNvGrpSpPr/>
                <p:nvPr/>
              </p:nvGrpSpPr>
              <p:grpSpPr>
                <a:xfrm>
                  <a:off x="-166093" y="1128424"/>
                  <a:ext cx="6035040" cy="2920582"/>
                  <a:chOff x="5715000" y="3424447"/>
                  <a:chExt cx="6035040" cy="2920582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23CB5636-55CB-7B71-88A2-2CA1AB9AF5D3}"/>
                      </a:ext>
                    </a:extLst>
                  </p:cNvPr>
                  <p:cNvSpPr txBox="1"/>
                  <p:nvPr/>
                </p:nvSpPr>
                <p:spPr>
                  <a:xfrm>
                    <a:off x="5715000" y="5532120"/>
                    <a:ext cx="6035040" cy="320040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sz="1000" i="1">
                        <a:solidFill>
                          <a:srgbClr val="404040"/>
                        </a:solidFill>
                      </a:rPr>
                      <a:t>Safety factors across the 16 RCC-MRx categories</a:t>
                    </a:r>
                  </a:p>
                </p:txBody>
              </p: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A5CCB6D-1AF6-2BB6-0CC0-B3A742B955B4}"/>
                      </a:ext>
                    </a:extLst>
                  </p:cNvPr>
                  <p:cNvGrpSpPr/>
                  <p:nvPr/>
                </p:nvGrpSpPr>
                <p:grpSpPr>
                  <a:xfrm>
                    <a:off x="6315155" y="3424447"/>
                    <a:ext cx="5334612" cy="2920582"/>
                    <a:chOff x="6260374" y="3580220"/>
                    <a:chExt cx="5407535" cy="2847485"/>
                  </a:xfrm>
                </p:grpSpPr>
                <p:pic>
                  <p:nvPicPr>
                    <p:cNvPr id="21" name="Immagine 2">
                      <a:extLst>
                        <a:ext uri="{FF2B5EF4-FFF2-40B4-BE49-F238E27FC236}">
                          <a16:creationId xmlns:a16="http://schemas.microsoft.com/office/drawing/2014/main" id="{DC4F6BB5-10DC-EC02-AC87-BBFF3614377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rcRect l="4942" t="3181" b="8636"/>
                    <a:stretch>
                      <a:fillRect/>
                    </a:stretch>
                  </p:blipFill>
                  <p:spPr>
                    <a:xfrm>
                      <a:off x="6260374" y="3580220"/>
                      <a:ext cx="5407535" cy="243816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113F4502-3586-302B-A028-74B54D78BD78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6324878" y="5989027"/>
                      <a:ext cx="532676" cy="2339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I.1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030B05E4-4919-D704-8836-57DBA73B0437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6624476" y="5988626"/>
                      <a:ext cx="532676" cy="2339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I.2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43B412F8-DCAF-5FE7-0F92-00C60B192F0F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6908429" y="6019300"/>
                      <a:ext cx="519804" cy="2339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II.1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D6544C7A-36F2-B0BC-E07F-FD69928C3EE6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7203704" y="6015626"/>
                      <a:ext cx="511921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II.2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8D927693-77DD-A497-25CC-C4CB46D69D2B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7503830" y="6003697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II.3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F7F2D972-EBF4-FA39-4A76-67E6E5DC4E17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7807096" y="6011179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II.4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25319BCD-1A89-3A1D-DBD1-5C73A43C0D91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8087286" y="6023474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III.1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96357DF8-6E96-323B-DF28-89A673CF770A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8373321" y="6030008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III.2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F2FB5822-0A18-0BFC-8F61-81F531F794DA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8664677" y="6025855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III.3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83A52688-FE70-B6D4-A53B-947AABD4932D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8950711" y="6023474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III.4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962C1907-28AE-CB3E-EC89-4DA4865F61CB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9258887" y="6030008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III.5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D629B027-56A4-B719-E5E7-317279B74A02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9842399" y="6015835"/>
                      <a:ext cx="573885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IV.1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7B6CAA26-1037-471F-4941-3193DA348E35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10119713" y="6025347"/>
                      <a:ext cx="573885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IV.2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B696A398-34E6-F949-C0EC-4E968EFAFF58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10425855" y="6015833"/>
                      <a:ext cx="573885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IV.3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FD75E36C-8351-B312-711D-2F2FBC2874FC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10738069" y="6015834"/>
                      <a:ext cx="573885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IV.4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7" name="TextBox 36">
                      <a:extLst>
                        <a:ext uri="{FF2B5EF4-FFF2-40B4-BE49-F238E27FC236}">
                          <a16:creationId xmlns:a16="http://schemas.microsoft.com/office/drawing/2014/main" id="{F9E8447D-AAE6-FC94-2056-CEA58EC700C0}"/>
                        </a:ext>
                      </a:extLst>
                    </p:cNvPr>
                    <p:cNvSpPr txBox="1"/>
                    <p:nvPr/>
                  </p:nvSpPr>
                  <p:spPr>
                    <a:xfrm rot="18881747">
                      <a:off x="9559403" y="6023473"/>
                      <a:ext cx="53400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Cat</a:t>
                      </a:r>
                      <a:r>
                        <a:rPr lang="it-IT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III.6</a:t>
                      </a:r>
                      <a:endParaRPr lang="en-GB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EA16A517-8605-0C7C-065C-18150BDFD76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83978" y="4605562"/>
                    <a:ext cx="9663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Stress [MPa]</a:t>
                    </a:r>
                    <a:endParaRPr lang="en-GB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327DC831-2AA6-7655-8001-B94CE3A738DD}"/>
                      </a:ext>
                    </a:extLst>
                  </p:cNvPr>
                  <p:cNvSpPr txBox="1"/>
                  <p:nvPr/>
                </p:nvSpPr>
                <p:spPr>
                  <a:xfrm>
                    <a:off x="6139260" y="5701723"/>
                    <a:ext cx="250390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</a:t>
                    </a:r>
                    <a:endParaRPr lang="en-GB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EC2EBF44-386B-2B23-8BA9-A44EB84976D0}"/>
                      </a:ext>
                    </a:extLst>
                  </p:cNvPr>
                  <p:cNvSpPr txBox="1"/>
                  <p:nvPr/>
                </p:nvSpPr>
                <p:spPr>
                  <a:xfrm>
                    <a:off x="6015434" y="5231687"/>
                    <a:ext cx="38183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100</a:t>
                    </a:r>
                    <a:endParaRPr lang="en-GB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C5DB20BB-946A-2BA8-5BEE-F785B3B7E47C}"/>
                      </a:ext>
                    </a:extLst>
                  </p:cNvPr>
                  <p:cNvSpPr txBox="1"/>
                  <p:nvPr/>
                </p:nvSpPr>
                <p:spPr>
                  <a:xfrm>
                    <a:off x="6011198" y="4730404"/>
                    <a:ext cx="38183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200</a:t>
                    </a:r>
                    <a:endParaRPr lang="en-GB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1E24376-431B-663F-5E20-2A71155F77F1}"/>
                      </a:ext>
                    </a:extLst>
                  </p:cNvPr>
                  <p:cNvSpPr txBox="1"/>
                  <p:nvPr/>
                </p:nvSpPr>
                <p:spPr>
                  <a:xfrm>
                    <a:off x="6013726" y="4249809"/>
                    <a:ext cx="38183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300</a:t>
                    </a:r>
                    <a:endParaRPr lang="en-GB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D8634F5-2730-4194-D546-0BAA4CD078FB}"/>
                      </a:ext>
                    </a:extLst>
                  </p:cNvPr>
                  <p:cNvSpPr txBox="1"/>
                  <p:nvPr/>
                </p:nvSpPr>
                <p:spPr>
                  <a:xfrm>
                    <a:off x="6013726" y="3763291"/>
                    <a:ext cx="38183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400</a:t>
                    </a:r>
                    <a:endParaRPr lang="en-GB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420A14F-C8D6-6FF8-2805-9E2B5DD91B5A}"/>
                    </a:ext>
                  </a:extLst>
                </p:cNvPr>
                <p:cNvSpPr txBox="1"/>
                <p:nvPr/>
              </p:nvSpPr>
              <p:spPr>
                <a:xfrm>
                  <a:off x="121061" y="1052187"/>
                  <a:ext cx="3818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500</a:t>
                  </a:r>
                  <a:endPara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EEABFE9-C224-FD1E-2C81-4A1CE37E3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51651" y="1163942"/>
                <a:ext cx="1963982" cy="594971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7186E5-A6FF-B366-DC0F-AA914F6FC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22682" y="2630834"/>
              <a:ext cx="387048" cy="1853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B89547-0EEB-95DF-CEA3-9E43A60F6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" t="22928" r="38700" b="-1"/>
            <a:stretch>
              <a:fillRect/>
            </a:stretch>
          </p:blipFill>
          <p:spPr>
            <a:xfrm>
              <a:off x="3072428" y="2665753"/>
              <a:ext cx="189775" cy="172234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F254365-2079-FFF1-2D51-ABFD5F89E52B}"/>
              </a:ext>
            </a:extLst>
          </p:cNvPr>
          <p:cNvSpPr txBox="1"/>
          <p:nvPr/>
        </p:nvSpPr>
        <p:spPr>
          <a:xfrm>
            <a:off x="3669135" y="2571243"/>
            <a:ext cx="7425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</a:t>
            </a:r>
            <a:endParaRPr lang="en-GB" sz="9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4D31712-E2DF-9F3D-607B-B79CDCFEAB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7154" y="2218912"/>
            <a:ext cx="1320868" cy="12065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00CFD85-32F0-C796-7049-A7250E0A312E}"/>
              </a:ext>
            </a:extLst>
          </p:cNvPr>
          <p:cNvSpPr txBox="1"/>
          <p:nvPr/>
        </p:nvSpPr>
        <p:spPr>
          <a:xfrm>
            <a:off x="3301878" y="2150216"/>
            <a:ext cx="11160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Bend</a:t>
            </a:r>
            <a:endParaRPr lang="en-GB" sz="9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6AD57B5-1730-279C-6724-FB6B33750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583" y="2416377"/>
            <a:ext cx="1320868" cy="12065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868B401-7AD3-8BDA-76F6-9F085EB7B230}"/>
              </a:ext>
            </a:extLst>
          </p:cNvPr>
          <p:cNvSpPr txBox="1"/>
          <p:nvPr/>
        </p:nvSpPr>
        <p:spPr>
          <a:xfrm>
            <a:off x="715950" y="2352691"/>
            <a:ext cx="11160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Bend</a:t>
            </a:r>
            <a:endParaRPr lang="en-GB" sz="9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37F3BEA-3E2A-2F43-ACCC-F8F92AADCF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13" y="2769985"/>
            <a:ext cx="1320868" cy="12065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78B78A5-B6C9-A937-5760-7E2C837E3FE9}"/>
              </a:ext>
            </a:extLst>
          </p:cNvPr>
          <p:cNvSpPr txBox="1"/>
          <p:nvPr/>
        </p:nvSpPr>
        <p:spPr>
          <a:xfrm>
            <a:off x="714248" y="2680495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Membrane</a:t>
            </a:r>
            <a:endParaRPr lang="en-GB" sz="9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EEEB8F3-61EA-7DCF-0226-E604DD88E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2459" y="1918544"/>
            <a:ext cx="1185854" cy="12065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2C15D5F-B346-13CE-FA99-C8A32FA2F362}"/>
              </a:ext>
            </a:extLst>
          </p:cNvPr>
          <p:cNvSpPr txBox="1"/>
          <p:nvPr/>
        </p:nvSpPr>
        <p:spPr>
          <a:xfrm>
            <a:off x="4644249" y="1870496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it-IT" sz="9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it-IT" sz="900" b="1" i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</a:t>
            </a:r>
            <a:endParaRPr lang="en-GB" sz="9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2093A8-7BA2-66F3-3A70-7294018FA931}"/>
              </a:ext>
            </a:extLst>
          </p:cNvPr>
          <p:cNvGrpSpPr/>
          <p:nvPr/>
        </p:nvGrpSpPr>
        <p:grpSpPr>
          <a:xfrm>
            <a:off x="100006" y="3950764"/>
            <a:ext cx="5897798" cy="2398188"/>
            <a:chOff x="-4769" y="3908429"/>
            <a:chExt cx="5897798" cy="239818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B4B1393-BAA2-693E-B985-70CB1536C12E}"/>
                </a:ext>
              </a:extLst>
            </p:cNvPr>
            <p:cNvGrpSpPr/>
            <p:nvPr/>
          </p:nvGrpSpPr>
          <p:grpSpPr>
            <a:xfrm>
              <a:off x="-4769" y="3908429"/>
              <a:ext cx="5897798" cy="2398188"/>
              <a:chOff x="5907888" y="1045315"/>
              <a:chExt cx="5851678" cy="239534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8BAEC9-3B23-62D0-B5C9-FD12CA6EBB3C}"/>
                  </a:ext>
                </a:extLst>
              </p:cNvPr>
              <p:cNvGrpSpPr/>
              <p:nvPr/>
            </p:nvGrpSpPr>
            <p:grpSpPr>
              <a:xfrm>
                <a:off x="6365082" y="1045315"/>
                <a:ext cx="5394484" cy="2395344"/>
                <a:chOff x="6296949" y="1245870"/>
                <a:chExt cx="5394484" cy="2395344"/>
              </a:xfrm>
            </p:grpSpPr>
            <p:pic>
              <p:nvPicPr>
                <p:cNvPr id="58" name="Picture 57" descr="sf_hist.png">
                  <a:extLst>
                    <a:ext uri="{FF2B5EF4-FFF2-40B4-BE49-F238E27FC236}">
                      <a16:creationId xmlns:a16="http://schemas.microsoft.com/office/drawing/2014/main" id="{71486EC7-D569-AFBD-D7A6-AD85133605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5605" t="11923" b="11639"/>
                <a:stretch>
                  <a:fillRect/>
                </a:stretch>
              </p:blipFill>
              <p:spPr>
                <a:xfrm>
                  <a:off x="6296949" y="1245870"/>
                  <a:ext cx="5394484" cy="1964055"/>
                </a:xfrm>
                <a:prstGeom prst="rect">
                  <a:avLst/>
                </a:prstGeom>
              </p:spPr>
            </p:pic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3531814-5372-251F-4C76-DAE7086CA942}"/>
                    </a:ext>
                  </a:extLst>
                </p:cNvPr>
                <p:cNvSpPr txBox="1"/>
                <p:nvPr/>
              </p:nvSpPr>
              <p:spPr>
                <a:xfrm rot="18881747">
                  <a:off x="6332829" y="3188632"/>
                  <a:ext cx="5623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FF78C426-37B4-02C9-B276-BE4BEB753082}"/>
                    </a:ext>
                  </a:extLst>
                </p:cNvPr>
                <p:cNvSpPr txBox="1"/>
                <p:nvPr/>
              </p:nvSpPr>
              <p:spPr>
                <a:xfrm rot="18881747">
                  <a:off x="6628100" y="3206258"/>
                  <a:ext cx="5623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42ACB69C-3B6C-B67D-5E6A-E4E8079B65FF}"/>
                    </a:ext>
                  </a:extLst>
                </p:cNvPr>
                <p:cNvSpPr txBox="1"/>
                <p:nvPr/>
              </p:nvSpPr>
              <p:spPr>
                <a:xfrm rot="18881747">
                  <a:off x="6916009" y="3219671"/>
                  <a:ext cx="54871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43F806D-8A7B-407C-57CD-E66F8B985D92}"/>
                    </a:ext>
                  </a:extLst>
                </p:cNvPr>
                <p:cNvSpPr txBox="1"/>
                <p:nvPr/>
              </p:nvSpPr>
              <p:spPr>
                <a:xfrm rot="18881747">
                  <a:off x="7214849" y="3229134"/>
                  <a:ext cx="51192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0701CFF9-B68E-EECD-EB34-1480D787B678}"/>
                    </a:ext>
                  </a:extLst>
                </p:cNvPr>
                <p:cNvSpPr txBox="1"/>
                <p:nvPr/>
              </p:nvSpPr>
              <p:spPr>
                <a:xfrm rot="18881747">
                  <a:off x="7514975" y="3217203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0F5FD8D6-9E3C-7A8D-EC31-8EF51FE5E3BC}"/>
                    </a:ext>
                  </a:extLst>
                </p:cNvPr>
                <p:cNvSpPr txBox="1"/>
                <p:nvPr/>
              </p:nvSpPr>
              <p:spPr>
                <a:xfrm rot="18881747">
                  <a:off x="7818241" y="3224685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8C115CED-B745-60F9-7CC9-E099A0202A1F}"/>
                    </a:ext>
                  </a:extLst>
                </p:cNvPr>
                <p:cNvSpPr txBox="1"/>
                <p:nvPr/>
              </p:nvSpPr>
              <p:spPr>
                <a:xfrm rot="18881747">
                  <a:off x="8098431" y="3236983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027F933-8AC2-1427-57E1-7EF9E3095A42}"/>
                    </a:ext>
                  </a:extLst>
                </p:cNvPr>
                <p:cNvSpPr txBox="1"/>
                <p:nvPr/>
              </p:nvSpPr>
              <p:spPr>
                <a:xfrm rot="18881747">
                  <a:off x="8384466" y="3243517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3A9D036D-25F2-027F-7E30-5BC2D6151631}"/>
                    </a:ext>
                  </a:extLst>
                </p:cNvPr>
                <p:cNvSpPr txBox="1"/>
                <p:nvPr/>
              </p:nvSpPr>
              <p:spPr>
                <a:xfrm rot="18881747">
                  <a:off x="8675822" y="3239364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978F23B-6A15-B370-C547-0AEF12154414}"/>
                    </a:ext>
                  </a:extLst>
                </p:cNvPr>
                <p:cNvSpPr txBox="1"/>
                <p:nvPr/>
              </p:nvSpPr>
              <p:spPr>
                <a:xfrm rot="18881747">
                  <a:off x="8961855" y="3236983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7720F5A-9635-2020-8591-DE20CC391360}"/>
                    </a:ext>
                  </a:extLst>
                </p:cNvPr>
                <p:cNvSpPr txBox="1"/>
                <p:nvPr/>
              </p:nvSpPr>
              <p:spPr>
                <a:xfrm rot="18881747">
                  <a:off x="9270032" y="3243517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III.5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EE36F1A-764B-880B-B41D-9CEF9A5FFBBC}"/>
                    </a:ext>
                  </a:extLst>
                </p:cNvPr>
                <p:cNvSpPr txBox="1"/>
                <p:nvPr/>
              </p:nvSpPr>
              <p:spPr>
                <a:xfrm rot="18881747">
                  <a:off x="9570548" y="3236982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III.6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3724D18-070C-2DDD-44B7-5867BC95F31D}"/>
                    </a:ext>
                  </a:extLst>
                </p:cNvPr>
                <p:cNvSpPr txBox="1"/>
                <p:nvPr/>
              </p:nvSpPr>
              <p:spPr>
                <a:xfrm rot="18881747">
                  <a:off x="9853544" y="3229344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93D37CC1-0C78-DCB1-5533-366D58EB0CAF}"/>
                    </a:ext>
                  </a:extLst>
                </p:cNvPr>
                <p:cNvSpPr txBox="1"/>
                <p:nvPr/>
              </p:nvSpPr>
              <p:spPr>
                <a:xfrm rot="18881747">
                  <a:off x="10130858" y="3238856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AA8D9F08-ABAC-E20D-A498-B1A04A49F832}"/>
                    </a:ext>
                  </a:extLst>
                </p:cNvPr>
                <p:cNvSpPr txBox="1"/>
                <p:nvPr/>
              </p:nvSpPr>
              <p:spPr>
                <a:xfrm rot="18881747">
                  <a:off x="10437000" y="3229342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DE5F94D1-885E-23C8-8548-C91CC96F1CED}"/>
                    </a:ext>
                  </a:extLst>
                </p:cNvPr>
                <p:cNvSpPr txBox="1"/>
                <p:nvPr/>
              </p:nvSpPr>
              <p:spPr>
                <a:xfrm rot="18881747">
                  <a:off x="10749215" y="3229343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B4F493A-01E2-DFBC-9568-B085CD9AEBEA}"/>
                  </a:ext>
                </a:extLst>
              </p:cNvPr>
              <p:cNvSpPr txBox="1"/>
              <p:nvPr/>
            </p:nvSpPr>
            <p:spPr>
              <a:xfrm rot="16200000">
                <a:off x="5716009" y="1884884"/>
                <a:ext cx="66075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SF [-]</a:t>
                </a:r>
                <a:endPara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AE9305D-547D-5C1E-3FC1-094396F64B5C}"/>
                  </a:ext>
                </a:extLst>
              </p:cNvPr>
              <p:cNvSpPr txBox="1"/>
              <p:nvPr/>
            </p:nvSpPr>
            <p:spPr>
              <a:xfrm>
                <a:off x="6177325" y="2829217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E90CC3-1018-EDE2-FD60-F6D9E29B46F2}"/>
                  </a:ext>
                </a:extLst>
              </p:cNvPr>
              <p:cNvSpPr txBox="1"/>
              <p:nvPr/>
            </p:nvSpPr>
            <p:spPr>
              <a:xfrm>
                <a:off x="6164884" y="2489141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995B587-7426-55F6-BB02-B00BE46F52E2}"/>
                  </a:ext>
                </a:extLst>
              </p:cNvPr>
              <p:cNvSpPr txBox="1"/>
              <p:nvPr/>
            </p:nvSpPr>
            <p:spPr>
              <a:xfrm>
                <a:off x="6173841" y="2116856"/>
                <a:ext cx="25359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4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0C6AC5C-7A03-5617-7168-DB44404C2288}"/>
                  </a:ext>
                </a:extLst>
              </p:cNvPr>
              <p:cNvSpPr txBox="1"/>
              <p:nvPr/>
            </p:nvSpPr>
            <p:spPr>
              <a:xfrm>
                <a:off x="6167294" y="1769468"/>
                <a:ext cx="25359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6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E175CCA-AA76-1AB0-1C7F-C0A09C5F8388}"/>
                  </a:ext>
                </a:extLst>
              </p:cNvPr>
              <p:cNvSpPr txBox="1"/>
              <p:nvPr/>
            </p:nvSpPr>
            <p:spPr>
              <a:xfrm>
                <a:off x="6176820" y="1414889"/>
                <a:ext cx="25359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8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0B4CB10-0636-728A-ECDA-8AAA10965C68}"/>
                  </a:ext>
                </a:extLst>
              </p:cNvPr>
              <p:cNvSpPr txBox="1"/>
              <p:nvPr/>
            </p:nvSpPr>
            <p:spPr>
              <a:xfrm>
                <a:off x="6120895" y="1065368"/>
                <a:ext cx="32252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10</a:t>
                </a:r>
                <a:endParaRPr lang="en-GB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506BDDF-AC34-1DA1-27E7-10657BC78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24121" y="3968497"/>
              <a:ext cx="2105081" cy="54369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5A1F07A-A0F7-ECF1-589D-896C87B04B00}"/>
              </a:ext>
            </a:extLst>
          </p:cNvPr>
          <p:cNvGrpSpPr/>
          <p:nvPr/>
        </p:nvGrpSpPr>
        <p:grpSpPr>
          <a:xfrm>
            <a:off x="6265020" y="1166318"/>
            <a:ext cx="5698103" cy="2907980"/>
            <a:chOff x="6265020" y="1123983"/>
            <a:chExt cx="5698103" cy="290798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AE2DAEE-7B79-3162-B957-CEBE572D0D8C}"/>
                </a:ext>
              </a:extLst>
            </p:cNvPr>
            <p:cNvGrpSpPr/>
            <p:nvPr/>
          </p:nvGrpSpPr>
          <p:grpSpPr>
            <a:xfrm>
              <a:off x="6265020" y="1123983"/>
              <a:ext cx="5698103" cy="2907980"/>
              <a:chOff x="6360270" y="1123983"/>
              <a:chExt cx="5698103" cy="2907980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C089E4D-F0C9-826C-C92C-C95E9C1BD63E}"/>
                  </a:ext>
                </a:extLst>
              </p:cNvPr>
              <p:cNvGrpSpPr/>
              <p:nvPr/>
            </p:nvGrpSpPr>
            <p:grpSpPr>
              <a:xfrm>
                <a:off x="6360270" y="1359626"/>
                <a:ext cx="5698103" cy="2672337"/>
                <a:chOff x="6360270" y="1359626"/>
                <a:chExt cx="5698103" cy="2672337"/>
              </a:xfrm>
            </p:grpSpPr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24D7857-30EC-449D-E8B5-5119F5B8316F}"/>
                    </a:ext>
                  </a:extLst>
                </p:cNvPr>
                <p:cNvSpPr txBox="1"/>
                <p:nvPr/>
              </p:nvSpPr>
              <p:spPr>
                <a:xfrm>
                  <a:off x="6568317" y="2903267"/>
                  <a:ext cx="3818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100</a:t>
                  </a:r>
                  <a:endPara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11BD2A7B-E033-CB09-CCAB-65EBC0C68B8E}"/>
                    </a:ext>
                  </a:extLst>
                </p:cNvPr>
                <p:cNvSpPr txBox="1"/>
                <p:nvPr/>
              </p:nvSpPr>
              <p:spPr>
                <a:xfrm>
                  <a:off x="6568317" y="2376927"/>
                  <a:ext cx="3818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200</a:t>
                  </a:r>
                  <a:endPara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2CE0AC27-3797-C192-05B3-DE2E28092BA3}"/>
                    </a:ext>
                  </a:extLst>
                </p:cNvPr>
                <p:cNvSpPr txBox="1"/>
                <p:nvPr/>
              </p:nvSpPr>
              <p:spPr>
                <a:xfrm>
                  <a:off x="6584034" y="1359626"/>
                  <a:ext cx="3818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400</a:t>
                  </a:r>
                  <a:endPara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599A6424-493D-B740-3B62-DABD1E85AE91}"/>
                    </a:ext>
                  </a:extLst>
                </p:cNvPr>
                <p:cNvSpPr txBox="1"/>
                <p:nvPr/>
              </p:nvSpPr>
              <p:spPr>
                <a:xfrm>
                  <a:off x="6568317" y="1873319"/>
                  <a:ext cx="3818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300</a:t>
                  </a:r>
                  <a:endParaRPr lang="en-GB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A327C85-7B7F-660C-D526-45458907483F}"/>
                    </a:ext>
                  </a:extLst>
                </p:cNvPr>
                <p:cNvSpPr txBox="1"/>
                <p:nvPr/>
              </p:nvSpPr>
              <p:spPr>
                <a:xfrm rot="16200000">
                  <a:off x="6015592" y="2203254"/>
                  <a:ext cx="96635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Stress [MPa]</a:t>
                  </a:r>
                  <a:endPara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33331301-1C0A-89D7-DDA6-FB1660C1FCFF}"/>
                    </a:ext>
                  </a:extLst>
                </p:cNvPr>
                <p:cNvGrpSpPr/>
                <p:nvPr/>
              </p:nvGrpSpPr>
              <p:grpSpPr>
                <a:xfrm>
                  <a:off x="6950923" y="3418325"/>
                  <a:ext cx="5107450" cy="613638"/>
                  <a:chOff x="6950923" y="3418325"/>
                  <a:chExt cx="5107450" cy="613638"/>
                </a:xfrm>
              </p:grpSpPr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80DE8178-91FA-8734-E9B8-2C4235743B52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6822856" y="3616096"/>
                    <a:ext cx="486966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I.1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1FB8A3A2-FDA0-220B-49EB-6AAF71B3A18B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7135590" y="3628959"/>
                    <a:ext cx="486966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I.2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FA8F806A-C88E-62CF-8043-0E54A72764FA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7417139" y="3596625"/>
                    <a:ext cx="587432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II.1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53279C9C-B99D-F10D-AF00-910006C6124C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7755549" y="3630164"/>
                    <a:ext cx="511921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II.2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FAE31545-CFED-0619-55AC-7D36728479D0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8079029" y="3631296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II.3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CA2468C2-9227-7C02-50B4-FB9FD4228EC7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8394923" y="3631296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II.4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8" name="TextBox 97">
                    <a:extLst>
                      <a:ext uri="{FF2B5EF4-FFF2-40B4-BE49-F238E27FC236}">
                        <a16:creationId xmlns:a16="http://schemas.microsoft.com/office/drawing/2014/main" id="{122BA11D-820E-E89D-65B8-577D578453DE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8755868" y="3637565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III.1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A92D8826-5D57-EE7F-8066-3CFF50AD8DDC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9080346" y="3646420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III.2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2FC0CE4E-6F6B-1D5C-00C8-475962A20B39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9404101" y="3631659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III.3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0145B489-74B1-EFC3-3399-B24BE564D758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9716091" y="3637566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III.4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BBF15DF5-367D-EE67-1760-CDCCB33D34B0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0065886" y="3644002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III.5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43C0DDCC-873A-1075-6651-FA2CEB040259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0393094" y="3640578"/>
                    <a:ext cx="534009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III.6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46743E23-A97E-0B74-30BD-4EC3A2830E68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0694914" y="3629605"/>
                    <a:ext cx="573885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IV.1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C7800A01-23AF-A99C-5FD7-95C2BC95D4DB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1044708" y="3621303"/>
                    <a:ext cx="573885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IV.2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29FF7F33-8259-FB99-8D27-9694230B0B9B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1371917" y="3629421"/>
                    <a:ext cx="573885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IV.3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CDDAB2F0-C88C-4EA0-7910-45A27F1D8E5C}"/>
                      </a:ext>
                    </a:extLst>
                  </p:cNvPr>
                  <p:cNvSpPr txBox="1"/>
                  <p:nvPr/>
                </p:nvSpPr>
                <p:spPr>
                  <a:xfrm rot="18881747">
                    <a:off x="11656014" y="3629419"/>
                    <a:ext cx="573885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9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Cat</a:t>
                    </a:r>
                    <a:r>
                      <a: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IV.4</a:t>
                    </a:r>
                    <a:endParaRPr lang="en-GB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9E85FC4F-0B40-8EB1-23D9-AA915F136A18}"/>
                    </a:ext>
                  </a:extLst>
                </p:cNvPr>
                <p:cNvSpPr txBox="1"/>
                <p:nvPr/>
              </p:nvSpPr>
              <p:spPr>
                <a:xfrm>
                  <a:off x="6641427" y="3407990"/>
                  <a:ext cx="256802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</a:t>
                  </a:r>
                  <a:endParaRPr lang="en-GB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86BA554C-1785-D42E-6D3D-AB22C00ED29A}"/>
                  </a:ext>
                </a:extLst>
              </p:cNvPr>
              <p:cNvGrpSpPr/>
              <p:nvPr/>
            </p:nvGrpSpPr>
            <p:grpSpPr>
              <a:xfrm>
                <a:off x="6898229" y="1123983"/>
                <a:ext cx="5156234" cy="2473970"/>
                <a:chOff x="6827831" y="1182902"/>
                <a:chExt cx="5226632" cy="2424576"/>
              </a:xfrm>
            </p:grpSpPr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E6DE9CDC-A3A6-04C9-A504-C6DBC5588B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l="4658"/>
                <a:stretch>
                  <a:fillRect/>
                </a:stretch>
              </p:blipFill>
              <p:spPr>
                <a:xfrm>
                  <a:off x="6827831" y="1182902"/>
                  <a:ext cx="5226632" cy="2424576"/>
                </a:xfrm>
                <a:prstGeom prst="rect">
                  <a:avLst/>
                </a:prstGeom>
              </p:spPr>
            </p:pic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9951B59D-8B47-B59B-9774-3EF85F34EA2C}"/>
                    </a:ext>
                  </a:extLst>
                </p:cNvPr>
                <p:cNvSpPr txBox="1"/>
                <p:nvPr/>
              </p:nvSpPr>
              <p:spPr>
                <a:xfrm>
                  <a:off x="9733084" y="1787550"/>
                  <a:ext cx="2230829" cy="99538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1200" i="1" dirty="0"/>
                    <a:t>Lo </a:t>
                  </a:r>
                  <a:r>
                    <a:rPr lang="en-GB" sz="1200" i="1" dirty="0" err="1"/>
                    <a:t>sforzo</a:t>
                  </a:r>
                  <a:r>
                    <a:rPr lang="en-GB" sz="1200" i="1" dirty="0"/>
                    <a:t> </a:t>
                  </a:r>
                  <a:r>
                    <a:rPr lang="en-GB" sz="1200" i="1" dirty="0" err="1"/>
                    <a:t>primario</a:t>
                  </a:r>
                  <a:r>
                    <a:rPr lang="en-GB" sz="1200" i="1" dirty="0"/>
                    <a:t> </a:t>
                  </a:r>
                  <a:r>
                    <a:rPr lang="en-GB" sz="1200" i="1" dirty="0" err="1"/>
                    <a:t>governa</a:t>
                  </a:r>
                  <a:r>
                    <a:rPr lang="en-GB" sz="1200" i="1" dirty="0"/>
                    <a:t> quasi </a:t>
                  </a:r>
                  <a:r>
                    <a:rPr lang="en-GB" sz="1200" i="1" dirty="0" err="1"/>
                    <a:t>ovunque</a:t>
                  </a:r>
                  <a:r>
                    <a:rPr lang="en-GB" sz="1200" i="1" dirty="0"/>
                    <a:t>.</a:t>
                  </a:r>
                  <a:r>
                    <a:rPr lang="en-GB" sz="1200" dirty="0"/>
                    <a:t> </a:t>
                  </a:r>
                  <a:r>
                    <a:rPr lang="en-GB" sz="1200" i="1" dirty="0"/>
                    <a:t>Il ratcheting non </a:t>
                  </a:r>
                  <a:r>
                    <a:rPr lang="en-GB" sz="1200" i="1" dirty="0" err="1"/>
                    <a:t>rappresenta</a:t>
                  </a:r>
                  <a:r>
                    <a:rPr lang="en-GB" sz="1200" i="1" dirty="0"/>
                    <a:t> </a:t>
                  </a:r>
                  <a:r>
                    <a:rPr lang="en-GB" sz="1200" i="1" dirty="0" err="1"/>
                    <a:t>mai</a:t>
                  </a:r>
                  <a:r>
                    <a:rPr lang="en-GB" sz="1200" i="1" dirty="0"/>
                    <a:t> la </a:t>
                  </a:r>
                  <a:r>
                    <a:rPr lang="en-GB" sz="1200" i="1" dirty="0" err="1"/>
                    <a:t>verifica</a:t>
                  </a:r>
                  <a:r>
                    <a:rPr lang="en-GB" sz="1200" i="1" dirty="0"/>
                    <a:t> </a:t>
                  </a:r>
                  <a:r>
                    <a:rPr lang="en-GB" sz="1200" i="1" dirty="0" err="1"/>
                    <a:t>dimensionante</a:t>
                  </a:r>
                  <a:r>
                    <a:rPr lang="en-GB" sz="1200" i="1" dirty="0"/>
                    <a:t> </a:t>
                  </a:r>
                  <a:r>
                    <a:rPr lang="en-GB" sz="1200" i="1" dirty="0" err="1"/>
                    <a:t>all'interno</a:t>
                  </a:r>
                  <a:r>
                    <a:rPr lang="en-GB" sz="1200" i="1" dirty="0"/>
                    <a:t> del range di temperature operative.</a:t>
                  </a:r>
                </a:p>
              </p:txBody>
            </p:sp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D6D93A78-D8C4-2488-598A-B094E67E93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rcRect t="46163"/>
                <a:stretch>
                  <a:fillRect/>
                </a:stretch>
              </p:blipFill>
              <p:spPr>
                <a:xfrm>
                  <a:off x="7344010" y="1221740"/>
                  <a:ext cx="1320868" cy="64958"/>
                </a:xfrm>
                <a:prstGeom prst="rect">
                  <a:avLst/>
                </a:prstGeom>
              </p:spPr>
            </p:pic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8D8B20F-19D6-D890-6652-802651E8367D}"/>
                    </a:ext>
                  </a:extLst>
                </p:cNvPr>
                <p:cNvSpPr txBox="1"/>
                <p:nvPr/>
              </p:nvSpPr>
              <p:spPr>
                <a:xfrm>
                  <a:off x="8812522" y="1192714"/>
                  <a:ext cx="960519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900" b="1" i="1" dirty="0" err="1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Lv</a:t>
                  </a:r>
                  <a:r>
                    <a:rPr lang="it-IT" sz="900" b="1" i="1" dirty="0">
                      <a:solidFill>
                        <a:schemeClr val="bg2">
                          <a:lumMod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A Ratcheting</a:t>
                  </a:r>
                  <a:endParaRPr lang="en-GB" sz="900" b="1" i="1" dirty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CDAA67C-B93E-0F0A-4FFC-539C5AF26125}"/>
                  </a:ext>
                </a:extLst>
              </p:cNvPr>
              <p:cNvSpPr txBox="1"/>
              <p:nvPr/>
            </p:nvSpPr>
            <p:spPr>
              <a:xfrm>
                <a:off x="9764351" y="2833082"/>
                <a:ext cx="2200782" cy="64633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dirty="0"/>
                  <a:t>Anche la </a:t>
                </a:r>
                <a:r>
                  <a:rPr lang="en-GB" sz="1200" dirty="0" err="1"/>
                  <a:t>fatica</a:t>
                </a:r>
                <a:r>
                  <a:rPr lang="en-GB" sz="1200" dirty="0"/>
                  <a:t> (non </a:t>
                </a:r>
                <a:r>
                  <a:rPr lang="en-GB" sz="1200" dirty="0" err="1"/>
                  <a:t>riportata</a:t>
                </a:r>
                <a:r>
                  <a:rPr lang="en-GB" sz="1200" dirty="0"/>
                  <a:t>) non </a:t>
                </a:r>
                <a:r>
                  <a:rPr lang="en-GB" sz="1200" dirty="0" err="1"/>
                  <a:t>rappresenta</a:t>
                </a:r>
                <a:r>
                  <a:rPr lang="en-GB" sz="1200" dirty="0"/>
                  <a:t> </a:t>
                </a:r>
                <a:r>
                  <a:rPr lang="en-GB" sz="1200" dirty="0" err="1"/>
                  <a:t>una</a:t>
                </a:r>
                <a:r>
                  <a:rPr lang="en-GB" sz="1200" dirty="0"/>
                  <a:t> </a:t>
                </a:r>
                <a:r>
                  <a:rPr lang="en-GB" sz="1200" dirty="0" err="1"/>
                  <a:t>verifica</a:t>
                </a:r>
                <a:r>
                  <a:rPr lang="en-GB" sz="1200" dirty="0"/>
                  <a:t> </a:t>
                </a:r>
                <a:r>
                  <a:rPr lang="en-GB" sz="1200" dirty="0" err="1"/>
                  <a:t>dimensionante</a:t>
                </a:r>
                <a:r>
                  <a:rPr lang="en-GB" sz="1200" dirty="0"/>
                  <a:t>.</a:t>
                </a:r>
                <a:endParaRPr lang="en-GB" sz="1200" i="1" dirty="0"/>
              </a:p>
            </p:txBody>
          </p:sp>
        </p:grp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33CD07C6-E828-7527-D56F-690CE990F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465457" y="1163612"/>
              <a:ext cx="1436349" cy="404350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4B198E2-4846-E274-0F8C-55F693E018FB}"/>
              </a:ext>
            </a:extLst>
          </p:cNvPr>
          <p:cNvGrpSpPr/>
          <p:nvPr/>
        </p:nvGrpSpPr>
        <p:grpSpPr>
          <a:xfrm>
            <a:off x="6271616" y="3900355"/>
            <a:ext cx="5678072" cy="2479223"/>
            <a:chOff x="6271616" y="3858020"/>
            <a:chExt cx="5678072" cy="247922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BD5922D-402B-EE9D-A8A3-00B3C7CE5077}"/>
                </a:ext>
              </a:extLst>
            </p:cNvPr>
            <p:cNvGrpSpPr/>
            <p:nvPr/>
          </p:nvGrpSpPr>
          <p:grpSpPr>
            <a:xfrm>
              <a:off x="6271616" y="3858020"/>
              <a:ext cx="5678072" cy="2479223"/>
              <a:chOff x="6376391" y="3858020"/>
              <a:chExt cx="5678072" cy="2479223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59E1BF9-0F2F-4559-ADFF-0CD3E69AAD35}"/>
                  </a:ext>
                </a:extLst>
              </p:cNvPr>
              <p:cNvGrpSpPr/>
              <p:nvPr/>
            </p:nvGrpSpPr>
            <p:grpSpPr>
              <a:xfrm>
                <a:off x="6376391" y="3858020"/>
                <a:ext cx="5670107" cy="2479223"/>
                <a:chOff x="6376391" y="3858020"/>
                <a:chExt cx="5670107" cy="2479223"/>
              </a:xfrm>
            </p:grpSpPr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00983E67-5B30-A348-1B99-D827237EF3FF}"/>
                    </a:ext>
                  </a:extLst>
                </p:cNvPr>
                <p:cNvSpPr txBox="1"/>
                <p:nvPr/>
              </p:nvSpPr>
              <p:spPr>
                <a:xfrm rot="18881747">
                  <a:off x="6790358" y="5921376"/>
                  <a:ext cx="48696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F624553F-F474-C8A4-5C68-244416CF501A}"/>
                    </a:ext>
                  </a:extLst>
                </p:cNvPr>
                <p:cNvSpPr txBox="1"/>
                <p:nvPr/>
              </p:nvSpPr>
              <p:spPr>
                <a:xfrm rot="18881747">
                  <a:off x="7103092" y="5934239"/>
                  <a:ext cx="48696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01D4B658-911F-888D-4035-D37EE9B41062}"/>
                    </a:ext>
                  </a:extLst>
                </p:cNvPr>
                <p:cNvSpPr txBox="1"/>
                <p:nvPr/>
              </p:nvSpPr>
              <p:spPr>
                <a:xfrm rot="18881747">
                  <a:off x="7384641" y="5901905"/>
                  <a:ext cx="58743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52B428DA-F5AC-494A-AE07-BEEAD17F5B69}"/>
                    </a:ext>
                  </a:extLst>
                </p:cNvPr>
                <p:cNvSpPr txBox="1"/>
                <p:nvPr/>
              </p:nvSpPr>
              <p:spPr>
                <a:xfrm rot="18881747">
                  <a:off x="7723051" y="5935444"/>
                  <a:ext cx="51192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182A8DD6-5939-BCEE-9C10-48CD5945A061}"/>
                    </a:ext>
                  </a:extLst>
                </p:cNvPr>
                <p:cNvSpPr txBox="1"/>
                <p:nvPr/>
              </p:nvSpPr>
              <p:spPr>
                <a:xfrm rot="18881747">
                  <a:off x="8046531" y="5936576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36A44058-BB65-5EDB-60BB-B3F382715F6A}"/>
                    </a:ext>
                  </a:extLst>
                </p:cNvPr>
                <p:cNvSpPr txBox="1"/>
                <p:nvPr/>
              </p:nvSpPr>
              <p:spPr>
                <a:xfrm rot="18881747">
                  <a:off x="8362425" y="5936576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2EFB257C-EE6D-3B14-3D70-03DE1A174642}"/>
                    </a:ext>
                  </a:extLst>
                </p:cNvPr>
                <p:cNvSpPr txBox="1"/>
                <p:nvPr/>
              </p:nvSpPr>
              <p:spPr>
                <a:xfrm rot="18881747">
                  <a:off x="8723370" y="5942845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354C2C03-AF11-72E7-F9B2-B970C641CA68}"/>
                    </a:ext>
                  </a:extLst>
                </p:cNvPr>
                <p:cNvSpPr txBox="1"/>
                <p:nvPr/>
              </p:nvSpPr>
              <p:spPr>
                <a:xfrm rot="18881747">
                  <a:off x="9047848" y="5951700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4E2F3997-72FC-C990-E1BD-296230BA29A7}"/>
                    </a:ext>
                  </a:extLst>
                </p:cNvPr>
                <p:cNvSpPr txBox="1"/>
                <p:nvPr/>
              </p:nvSpPr>
              <p:spPr>
                <a:xfrm rot="18881747">
                  <a:off x="9371603" y="5936939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04C19E0F-FA75-5AA4-2FFA-A4F50003D7DB}"/>
                    </a:ext>
                  </a:extLst>
                </p:cNvPr>
                <p:cNvSpPr txBox="1"/>
                <p:nvPr/>
              </p:nvSpPr>
              <p:spPr>
                <a:xfrm rot="18881747">
                  <a:off x="9683593" y="5942846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37E7447D-76F2-973A-A452-34D2DB82CCB7}"/>
                    </a:ext>
                  </a:extLst>
                </p:cNvPr>
                <p:cNvSpPr txBox="1"/>
                <p:nvPr/>
              </p:nvSpPr>
              <p:spPr>
                <a:xfrm rot="18881747">
                  <a:off x="10033388" y="5949282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III.5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150E80BB-C57F-BCB5-DDF8-2598A156023F}"/>
                    </a:ext>
                  </a:extLst>
                </p:cNvPr>
                <p:cNvSpPr txBox="1"/>
                <p:nvPr/>
              </p:nvSpPr>
              <p:spPr>
                <a:xfrm rot="18881747">
                  <a:off x="10360596" y="5945858"/>
                  <a:ext cx="53400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III.6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256AD330-45B6-629F-4CF7-E2CF94A5BCDE}"/>
                    </a:ext>
                  </a:extLst>
                </p:cNvPr>
                <p:cNvSpPr txBox="1"/>
                <p:nvPr/>
              </p:nvSpPr>
              <p:spPr>
                <a:xfrm rot="18881747">
                  <a:off x="10662416" y="5934885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IV.1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5BEDC906-657E-7702-4A09-21895BBDC7C0}"/>
                    </a:ext>
                  </a:extLst>
                </p:cNvPr>
                <p:cNvSpPr txBox="1"/>
                <p:nvPr/>
              </p:nvSpPr>
              <p:spPr>
                <a:xfrm rot="18881747">
                  <a:off x="11012210" y="5926583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IV.2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C4A17B9B-9479-22E5-7D2D-A572DCF405A3}"/>
                    </a:ext>
                  </a:extLst>
                </p:cNvPr>
                <p:cNvSpPr txBox="1"/>
                <p:nvPr/>
              </p:nvSpPr>
              <p:spPr>
                <a:xfrm rot="18881747">
                  <a:off x="11339419" y="5934701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IV.3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FB580529-9B76-533C-5DC8-2952D762FF3E}"/>
                    </a:ext>
                  </a:extLst>
                </p:cNvPr>
                <p:cNvSpPr txBox="1"/>
                <p:nvPr/>
              </p:nvSpPr>
              <p:spPr>
                <a:xfrm rot="18881747">
                  <a:off x="11644139" y="5934701"/>
                  <a:ext cx="5738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Cat</a:t>
                  </a:r>
                  <a:r>
                    <a:rPr lang="it-IT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IV.4</a:t>
                  </a:r>
                  <a:endParaRPr lang="en-GB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B28529C7-782C-AFB4-ABB9-A0A0779063B6}"/>
                    </a:ext>
                  </a:extLst>
                </p:cNvPr>
                <p:cNvGrpSpPr/>
                <p:nvPr/>
              </p:nvGrpSpPr>
              <p:grpSpPr>
                <a:xfrm>
                  <a:off x="6376391" y="3858020"/>
                  <a:ext cx="606851" cy="2167440"/>
                  <a:chOff x="6376391" y="3858020"/>
                  <a:chExt cx="606851" cy="2167440"/>
                </a:xfrm>
              </p:grpSpPr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BABAC5BB-AEE6-EE16-6E6B-F15EFC01B50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6227386" y="4729799"/>
                    <a:ext cx="57501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SF [-]</a:t>
                    </a:r>
                    <a:endParaRPr lang="en-GB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5643C74A-3E30-DF87-E34F-679D277BD9C9}"/>
                      </a:ext>
                    </a:extLst>
                  </p:cNvPr>
                  <p:cNvSpPr txBox="1"/>
                  <p:nvPr/>
                </p:nvSpPr>
                <p:spPr>
                  <a:xfrm>
                    <a:off x="6726440" y="5763850"/>
                    <a:ext cx="256802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82CCEE05-C29C-AD76-A148-118D16DA2BCD}"/>
                      </a:ext>
                    </a:extLst>
                  </p:cNvPr>
                  <p:cNvSpPr txBox="1"/>
                  <p:nvPr/>
                </p:nvSpPr>
                <p:spPr>
                  <a:xfrm>
                    <a:off x="6713213" y="5464302"/>
                    <a:ext cx="253596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5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4" name="TextBox 133">
                    <a:extLst>
                      <a:ext uri="{FF2B5EF4-FFF2-40B4-BE49-F238E27FC236}">
                        <a16:creationId xmlns:a16="http://schemas.microsoft.com/office/drawing/2014/main" id="{0118CD5C-A83F-A415-430D-03536B846F53}"/>
                      </a:ext>
                    </a:extLst>
                  </p:cNvPr>
                  <p:cNvSpPr txBox="1"/>
                  <p:nvPr/>
                </p:nvSpPr>
                <p:spPr>
                  <a:xfrm>
                    <a:off x="6648188" y="5199424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10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C7AC634F-3D4A-DE93-73B6-1D1AFADA2244}"/>
                      </a:ext>
                    </a:extLst>
                  </p:cNvPr>
                  <p:cNvSpPr txBox="1"/>
                  <p:nvPr/>
                </p:nvSpPr>
                <p:spPr>
                  <a:xfrm>
                    <a:off x="6644285" y="4937973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15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3655D3B8-844A-860E-3A49-88B2637406CE}"/>
                      </a:ext>
                    </a:extLst>
                  </p:cNvPr>
                  <p:cNvSpPr txBox="1"/>
                  <p:nvPr/>
                </p:nvSpPr>
                <p:spPr>
                  <a:xfrm>
                    <a:off x="6660002" y="4689078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15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914746AB-6F79-A8DD-F926-87A984C4240C}"/>
                      </a:ext>
                    </a:extLst>
                  </p:cNvPr>
                  <p:cNvSpPr txBox="1"/>
                  <p:nvPr/>
                </p:nvSpPr>
                <p:spPr>
                  <a:xfrm>
                    <a:off x="6660002" y="4427011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20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8" name="TextBox 137">
                    <a:extLst>
                      <a:ext uri="{FF2B5EF4-FFF2-40B4-BE49-F238E27FC236}">
                        <a16:creationId xmlns:a16="http://schemas.microsoft.com/office/drawing/2014/main" id="{4593F458-903B-3A39-4F1D-B9BFB59F2210}"/>
                      </a:ext>
                    </a:extLst>
                  </p:cNvPr>
                  <p:cNvSpPr txBox="1"/>
                  <p:nvPr/>
                </p:nvSpPr>
                <p:spPr>
                  <a:xfrm>
                    <a:off x="6660002" y="4132069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25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EB891934-5993-E64B-10A7-9C824E9EBBA4}"/>
                      </a:ext>
                    </a:extLst>
                  </p:cNvPr>
                  <p:cNvSpPr txBox="1"/>
                  <p:nvPr/>
                </p:nvSpPr>
                <p:spPr>
                  <a:xfrm>
                    <a:off x="6660002" y="3858020"/>
                    <a:ext cx="322524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30</a:t>
                    </a:r>
                    <a:endParaRPr lang="en-GB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30" name="Slide Number Placeholder 1">
                  <a:extLst>
                    <a:ext uri="{FF2B5EF4-FFF2-40B4-BE49-F238E27FC236}">
                      <a16:creationId xmlns:a16="http://schemas.microsoft.com/office/drawing/2014/main" id="{D8EFE914-70DC-1670-C647-D3DC3E1923A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016006" y="4054266"/>
                  <a:ext cx="965887" cy="365125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/>
                <a:lstStyle>
                  <a:defPPr>
                    <a:defRPr lang="it-IT"/>
                  </a:defPPr>
                  <a:lvl1pPr marL="0" algn="r" defTabSz="914400" rtl="0" eaLnBrk="1" latinLnBrk="0" hangingPunct="1">
                    <a:defRPr sz="1600" b="1" i="0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Calibri" panose="020F0502020204030204" pitchFamily="34" charset="0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it-IT"/>
                    <a:t>12/15</a:t>
                  </a:r>
                  <a:endParaRPr lang="it-IT" dirty="0"/>
                </a:p>
              </p:txBody>
            </p:sp>
          </p:grpSp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04493DE6-B143-3F41-C5F4-46C1494C7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98229" y="3928510"/>
                <a:ext cx="5156234" cy="1945812"/>
              </a:xfrm>
              <a:prstGeom prst="rect">
                <a:avLst/>
              </a:prstGeom>
            </p:spPr>
          </p:pic>
        </p:grp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ACD61452-B907-A5DF-095B-200CBC715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14681" y="3995361"/>
              <a:ext cx="1627530" cy="374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951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AC203-66EC-5517-D675-7CBA9312A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B3CC55FE-3627-022C-0362-DE51EAB2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XIPL-ML: EXPLAINABLE, INTERPOLATION-AUGMENTED, </a:t>
            </a:r>
            <a:br>
              <a:rPr lang="en-US" dirty="0"/>
            </a:br>
            <a:r>
              <a:rPr lang="en-US" dirty="0"/>
              <a:t>PHYSICS - LIFTED MACHINE LEARNING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3CF37C-CFA3-8AE8-C66E-2A3F2AACE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EC8A98-1891-3E64-9A8C-13D11CAEB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9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  <p:pic>
        <p:nvPicPr>
          <p:cNvPr id="6" name="Immagine 12">
            <a:extLst>
              <a:ext uri="{FF2B5EF4-FFF2-40B4-BE49-F238E27FC236}">
                <a16:creationId xmlns:a16="http://schemas.microsoft.com/office/drawing/2014/main" id="{9F98C66D-E12A-5B78-DEB6-81182AA38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4486"/>
            <a:ext cx="12192000" cy="502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21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CAC2-4536-B79B-4D8C-75DEF67B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AA26520-C92F-15E3-8510-A46BC1AF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RISULTATI PB-LSI: CONFORMITÀ DELLA PRIMA GEOMETRIA IN CLASSIFICA  DN32 Sch 5 R2</a:t>
            </a:r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38E251-EC11-AC67-E326-546CB557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8CAFC1-5F98-FE33-7365-D9AF1CEE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10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D28FCB-18FC-CE9E-B5D7-BB19DFA6CF1A}"/>
              </a:ext>
            </a:extLst>
          </p:cNvPr>
          <p:cNvSpPr txBox="1"/>
          <p:nvPr/>
        </p:nvSpPr>
        <p:spPr>
          <a:xfrm>
            <a:off x="6603956" y="4854203"/>
            <a:ext cx="5384033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0"/>
            <a:r>
              <a:rPr lang="en-GB" sz="1600" b="1" dirty="0">
                <a:solidFill>
                  <a:srgbClr val="FF0000"/>
                </a:solidFill>
              </a:rPr>
              <a:t>- Barre a Destra (Positive/Rosse)</a:t>
            </a:r>
          </a:p>
          <a:p>
            <a:pPr marR="0" indent="0"/>
            <a:r>
              <a:rPr lang="en-GB" sz="1400" dirty="0" err="1"/>
              <a:t>Queste</a:t>
            </a:r>
            <a:r>
              <a:rPr lang="en-GB" sz="1400" dirty="0"/>
              <a:t> </a:t>
            </a:r>
            <a:r>
              <a:rPr lang="en-GB" sz="1400" dirty="0" err="1"/>
              <a:t>caratteristiche</a:t>
            </a:r>
            <a:r>
              <a:rPr lang="en-GB" sz="1400" dirty="0"/>
              <a:t> </a:t>
            </a:r>
            <a:r>
              <a:rPr lang="en-GB" sz="1400" dirty="0" err="1"/>
              <a:t>aumentano</a:t>
            </a:r>
            <a:r>
              <a:rPr lang="en-GB" sz="1400" dirty="0"/>
              <a:t> </a:t>
            </a:r>
            <a:r>
              <a:rPr lang="en-GB" sz="1400" dirty="0" err="1"/>
              <a:t>l'amplificazione</a:t>
            </a:r>
            <a:r>
              <a:rPr lang="en-GB" sz="1400" dirty="0"/>
              <a:t> </a:t>
            </a:r>
            <a:r>
              <a:rPr lang="en-GB" sz="1400" dirty="0" err="1"/>
              <a:t>dello</a:t>
            </a:r>
            <a:r>
              <a:rPr lang="en-GB" sz="1400" dirty="0"/>
              <a:t> </a:t>
            </a:r>
            <a:r>
              <a:rPr lang="en-GB" sz="1400" dirty="0" err="1"/>
              <a:t>sforzo</a:t>
            </a:r>
            <a:r>
              <a:rPr lang="en-GB" sz="1400" dirty="0"/>
              <a:t> </a:t>
            </a:r>
            <a:r>
              <a:rPr lang="en-GB" sz="1400" dirty="0" err="1"/>
              <a:t>prevista</a:t>
            </a:r>
            <a:r>
              <a:rPr lang="en-GB" sz="1400" dirty="0"/>
              <a:t>.</a:t>
            </a:r>
          </a:p>
          <a:p>
            <a:pPr marR="0" indent="0"/>
            <a:endParaRPr lang="en-GB" sz="500" dirty="0"/>
          </a:p>
          <a:p>
            <a:pPr marR="0"/>
            <a:r>
              <a:rPr lang="en-GB" sz="1600" b="1" dirty="0">
                <a:solidFill>
                  <a:srgbClr val="008BFB"/>
                </a:solidFill>
              </a:rPr>
              <a:t>- Barre a Sinistra (Negative/Blu)</a:t>
            </a:r>
          </a:p>
          <a:p>
            <a:pPr marR="0"/>
            <a:r>
              <a:rPr lang="en-GB" sz="1400" dirty="0" err="1"/>
              <a:t>Queste</a:t>
            </a:r>
            <a:r>
              <a:rPr lang="en-GB" sz="1400" dirty="0"/>
              <a:t> </a:t>
            </a:r>
            <a:r>
              <a:rPr lang="en-GB" sz="1400" dirty="0" err="1"/>
              <a:t>caratteristiche</a:t>
            </a:r>
            <a:r>
              <a:rPr lang="en-GB" sz="1400" dirty="0"/>
              <a:t> </a:t>
            </a:r>
            <a:r>
              <a:rPr lang="en-GB" sz="1400" dirty="0" err="1"/>
              <a:t>attenuano</a:t>
            </a:r>
            <a:r>
              <a:rPr lang="en-GB" sz="1400" dirty="0"/>
              <a:t> </a:t>
            </a:r>
            <a:r>
              <a:rPr lang="en-GB" sz="1400" dirty="0" err="1"/>
              <a:t>l'amplificazione</a:t>
            </a:r>
            <a:r>
              <a:rPr lang="en-GB" sz="1400" dirty="0"/>
              <a:t> </a:t>
            </a:r>
            <a:r>
              <a:rPr lang="en-GB" sz="1400" dirty="0" err="1"/>
              <a:t>dello</a:t>
            </a:r>
            <a:r>
              <a:rPr lang="en-GB" sz="1400" dirty="0"/>
              <a:t> </a:t>
            </a:r>
            <a:r>
              <a:rPr lang="en-GB" sz="1400" dirty="0" err="1"/>
              <a:t>sforzo</a:t>
            </a:r>
            <a:r>
              <a:rPr lang="en-GB" sz="1400" dirty="0"/>
              <a:t> rispetto alla media del database.</a:t>
            </a:r>
            <a:endParaRPr lang="en-GB" sz="1400" b="0" i="0" dirty="0">
              <a:effectLst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A7C97D-27C5-88CE-56FF-88F32D2E61E5}"/>
              </a:ext>
            </a:extLst>
          </p:cNvPr>
          <p:cNvGrpSpPr/>
          <p:nvPr/>
        </p:nvGrpSpPr>
        <p:grpSpPr>
          <a:xfrm>
            <a:off x="5532832" y="1235485"/>
            <a:ext cx="6577348" cy="3529831"/>
            <a:chOff x="5096119" y="1044529"/>
            <a:chExt cx="7014061" cy="394506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920C78B-27FA-867F-5B4C-34340F859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6426" y="1044529"/>
              <a:ext cx="6883754" cy="61598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9CC0CC-37B9-3E17-40E7-355936FBA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96119" y="1578896"/>
              <a:ext cx="6883754" cy="341069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0F857F-37B1-B8FD-EFC4-85485BCCE1EE}"/>
                  </a:ext>
                </a:extLst>
              </p:cNvPr>
              <p:cNvSpPr txBox="1"/>
              <p:nvPr/>
            </p:nvSpPr>
            <p:spPr>
              <a:xfrm>
                <a:off x="81819" y="1043731"/>
                <a:ext cx="5384033" cy="4770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 sz="1600" dirty="0">
                  <a:solidFill>
                    <a:srgbClr val="004280"/>
                  </a:solidFill>
                </a:endParaRPr>
              </a:p>
              <a:p>
                <a:r>
                  <a:rPr lang="en-GB" dirty="0"/>
                  <a:t>Le </a:t>
                </a:r>
                <a:r>
                  <a:rPr lang="en-GB" dirty="0" err="1"/>
                  <a:t>analisi</a:t>
                </a:r>
                <a:r>
                  <a:rPr lang="en-GB" dirty="0"/>
                  <a:t> </a:t>
                </a:r>
                <a:r>
                  <a:rPr lang="en-GB" dirty="0" err="1"/>
                  <a:t>confermano</a:t>
                </a:r>
                <a:r>
                  <a:rPr lang="en-GB" dirty="0"/>
                  <a:t> la </a:t>
                </a:r>
                <a:r>
                  <a:rPr lang="en-GB" dirty="0" err="1"/>
                  <a:t>solidità</a:t>
                </a:r>
                <a:r>
                  <a:rPr lang="en-GB" dirty="0"/>
                  <a:t> </a:t>
                </a:r>
                <a:r>
                  <a:rPr lang="en-GB" dirty="0" err="1"/>
                  <a:t>fisica</a:t>
                </a:r>
                <a:r>
                  <a:rPr lang="en-GB" dirty="0"/>
                  <a:t> del </a:t>
                </a:r>
                <a:r>
                  <a:rPr lang="en-GB" dirty="0" err="1"/>
                  <a:t>modello</a:t>
                </a:r>
                <a:r>
                  <a:rPr lang="en-GB" dirty="0"/>
                  <a:t>: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i="1" dirty="0">
                    <a:solidFill>
                      <a:srgbClr val="CD0001"/>
                    </a:solidFill>
                  </a:rPr>
                  <a:t>Rapporto di </a:t>
                </a:r>
                <a:r>
                  <a:rPr lang="en-GB" b="1" i="1" dirty="0" err="1">
                    <a:solidFill>
                      <a:srgbClr val="CD0001"/>
                    </a:solidFill>
                  </a:rPr>
                  <a:t>Utilizzazione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Base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rgbClr val="CD000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rgbClr val="CD0001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GB" b="1" i="1">
                            <a:solidFill>
                              <a:srgbClr val="CD000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GB" b="1" i="1" dirty="0">
                    <a:solidFill>
                      <a:srgbClr val="CD000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GB" b="1" i="1" dirty="0">
                    <a:solidFill>
                      <a:srgbClr val="CD0001"/>
                    </a:solidFill>
                  </a:rPr>
                  <a:t>): </a:t>
                </a:r>
              </a:p>
              <a:p>
                <a:r>
                  <a:rPr lang="en-GB" dirty="0"/>
                  <a:t>Valori </a:t>
                </a:r>
                <a:r>
                  <a:rPr lang="en-GB" dirty="0" err="1"/>
                  <a:t>che</a:t>
                </a:r>
                <a:r>
                  <a:rPr lang="en-GB" dirty="0"/>
                  <a:t> </a:t>
                </a:r>
                <a:r>
                  <a:rPr lang="en-GB" dirty="0" err="1"/>
                  <a:t>si</a:t>
                </a:r>
                <a:r>
                  <a:rPr lang="en-GB" dirty="0"/>
                  <a:t> </a:t>
                </a:r>
                <a:r>
                  <a:rPr lang="en-GB" dirty="0" err="1"/>
                  <a:t>avvicinano</a:t>
                </a:r>
                <a:r>
                  <a:rPr lang="en-GB" dirty="0"/>
                  <a:t> </a:t>
                </a:r>
                <a:r>
                  <a:rPr lang="en-GB" dirty="0" err="1"/>
                  <a:t>allo</a:t>
                </a:r>
                <a:r>
                  <a:rPr lang="en-GB" dirty="0"/>
                  <a:t> zero </a:t>
                </a:r>
                <a:r>
                  <a:rPr lang="en-GB" dirty="0" err="1"/>
                  <a:t>indicano</a:t>
                </a:r>
                <a:r>
                  <a:rPr lang="en-GB" dirty="0"/>
                  <a:t> </a:t>
                </a:r>
                <a:r>
                  <a:rPr lang="en-GB" dirty="0" err="1"/>
                  <a:t>che</a:t>
                </a:r>
                <a:r>
                  <a:rPr lang="en-GB" dirty="0"/>
                  <a:t> </a:t>
                </a:r>
                <a:r>
                  <a:rPr lang="en-GB" dirty="0" err="1"/>
                  <a:t>i</a:t>
                </a:r>
                <a:r>
                  <a:rPr lang="en-GB" dirty="0"/>
                  <a:t> </a:t>
                </a:r>
                <a:r>
                  <a:rPr lang="en-GB" dirty="0" err="1"/>
                  <a:t>carichi</a:t>
                </a:r>
                <a:r>
                  <a:rPr lang="en-GB" dirty="0"/>
                  <a:t> di </a:t>
                </a:r>
                <a:r>
                  <a:rPr lang="en-GB" dirty="0" err="1"/>
                  <a:t>riferimento</a:t>
                </a:r>
                <a:r>
                  <a:rPr lang="en-GB" dirty="0"/>
                  <a:t> </a:t>
                </a:r>
                <a:r>
                  <a:rPr lang="en-GB" dirty="0" err="1"/>
                  <a:t>sono</a:t>
                </a:r>
                <a:r>
                  <a:rPr lang="en-GB" dirty="0"/>
                  <a:t> ben al di sotto </a:t>
                </a:r>
                <a:r>
                  <a:rPr lang="en-GB" dirty="0" err="1"/>
                  <a:t>dei</a:t>
                </a:r>
                <a:r>
                  <a:rPr lang="en-GB" dirty="0"/>
                  <a:t> </a:t>
                </a:r>
                <a:r>
                  <a:rPr lang="en-GB" dirty="0" err="1"/>
                  <a:t>limiti</a:t>
                </a:r>
                <a:r>
                  <a:rPr lang="en-GB" dirty="0"/>
                  <a:t> </a:t>
                </a:r>
                <a:r>
                  <a:rPr lang="en-GB" dirty="0" err="1"/>
                  <a:t>strutturali</a:t>
                </a:r>
                <a:r>
                  <a:rPr lang="en-GB" dirty="0"/>
                  <a:t> </a:t>
                </a:r>
                <a:r>
                  <a:rPr lang="en-GB" dirty="0" err="1"/>
                  <a:t>ammissibili</a:t>
                </a:r>
                <a:r>
                  <a:rPr lang="en-GB" dirty="0"/>
                  <a:t>, </a:t>
                </a:r>
                <a:r>
                  <a:rPr lang="en-GB" dirty="0" err="1"/>
                  <a:t>fornendo</a:t>
                </a:r>
                <a:r>
                  <a:rPr lang="en-GB" dirty="0"/>
                  <a:t> un </a:t>
                </a:r>
                <a:r>
                  <a:rPr lang="en-GB" dirty="0" err="1"/>
                  <a:t>margine</a:t>
                </a:r>
                <a:r>
                  <a:rPr lang="en-GB" dirty="0"/>
                  <a:t> </a:t>
                </a:r>
                <a:r>
                  <a:rPr lang="en-GB" dirty="0" err="1"/>
                  <a:t>sostanziale</a:t>
                </a:r>
                <a:r>
                  <a:rPr lang="en-GB" dirty="0"/>
                  <a:t> per </a:t>
                </a:r>
                <a:r>
                  <a:rPr lang="en-GB" dirty="0" err="1"/>
                  <a:t>l'amplificazione</a:t>
                </a:r>
                <a:r>
                  <a:rPr lang="en-GB" dirty="0"/>
                  <a:t> </a:t>
                </a:r>
                <a:r>
                  <a:rPr lang="en-GB" dirty="0" err="1"/>
                  <a:t>dei</a:t>
                </a:r>
                <a:r>
                  <a:rPr lang="en-GB" dirty="0"/>
                  <a:t> </a:t>
                </a:r>
                <a:r>
                  <a:rPr lang="en-GB" dirty="0" err="1"/>
                  <a:t>carichi</a:t>
                </a:r>
                <a:r>
                  <a:rPr lang="en-GB" dirty="0"/>
                  <a:t>.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i="1" dirty="0" err="1">
                    <a:solidFill>
                      <a:srgbClr val="CD0001"/>
                    </a:solidFill>
                  </a:rPr>
                  <a:t>Categorie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di Carico </a:t>
                </a:r>
                <a:r>
                  <a:rPr lang="en-GB" b="1" i="1" dirty="0" err="1">
                    <a:solidFill>
                      <a:srgbClr val="CD0001"/>
                    </a:solidFill>
                  </a:rPr>
                  <a:t>Statico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:</a:t>
                </a:r>
              </a:p>
              <a:p>
                <a:r>
                  <a:rPr lang="en-GB" dirty="0"/>
                  <a:t>Il </a:t>
                </a:r>
                <a:r>
                  <a:rPr lang="en-GB" dirty="0" err="1"/>
                  <a:t>comportamento</a:t>
                </a:r>
                <a:r>
                  <a:rPr lang="en-GB" dirty="0"/>
                  <a:t> di </a:t>
                </a:r>
                <a:r>
                  <a:rPr lang="en-GB" dirty="0" err="1"/>
                  <a:t>amplificazione</a:t>
                </a:r>
                <a:r>
                  <a:rPr lang="en-GB" dirty="0"/>
                  <a:t> è </a:t>
                </a:r>
                <a:r>
                  <a:rPr lang="en-GB" dirty="0" err="1"/>
                  <a:t>governato</a:t>
                </a:r>
                <a:r>
                  <a:rPr lang="en-GB" dirty="0"/>
                  <a:t> </a:t>
                </a:r>
                <a:r>
                  <a:rPr lang="en-GB" dirty="0" err="1"/>
                  <a:t>principalmente</a:t>
                </a:r>
                <a:r>
                  <a:rPr lang="en-GB" dirty="0"/>
                  <a:t> dal </a:t>
                </a:r>
                <a:r>
                  <a:rPr lang="en-GB" dirty="0" err="1"/>
                  <a:t>moltiplicatore</a:t>
                </a:r>
                <a:r>
                  <a:rPr lang="en-GB" dirty="0"/>
                  <a:t> di </a:t>
                </a:r>
                <a:r>
                  <a:rPr lang="en-GB" dirty="0" err="1"/>
                  <a:t>pressione</a:t>
                </a:r>
                <a:r>
                  <a:rPr lang="en-GB" dirty="0"/>
                  <a:t> e </a:t>
                </a:r>
                <a:r>
                  <a:rPr lang="en-GB" dirty="0" err="1"/>
                  <a:t>dalla</a:t>
                </a:r>
                <a:r>
                  <a:rPr lang="en-GB" dirty="0"/>
                  <a:t> </a:t>
                </a:r>
                <a:r>
                  <a:rPr lang="en-GB" dirty="0" err="1"/>
                  <a:t>snellezza</a:t>
                </a:r>
                <a:r>
                  <a:rPr lang="en-GB" dirty="0"/>
                  <a:t> del </a:t>
                </a:r>
                <a:r>
                  <a:rPr lang="en-GB" dirty="0" err="1"/>
                  <a:t>tubo</a:t>
                </a:r>
                <a:r>
                  <a:rPr lang="en-GB" dirty="0"/>
                  <a:t>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).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i="1" dirty="0" err="1">
                    <a:solidFill>
                      <a:srgbClr val="CD0001"/>
                    </a:solidFill>
                  </a:rPr>
                  <a:t>Categorie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di Carico </a:t>
                </a:r>
                <a:r>
                  <a:rPr lang="en-GB" b="1" i="1" dirty="0" err="1">
                    <a:solidFill>
                      <a:srgbClr val="CD0001"/>
                    </a:solidFill>
                  </a:rPr>
                  <a:t>Dinamico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(</a:t>
                </a:r>
                <a:r>
                  <a:rPr lang="en-GB" b="1" i="1" dirty="0" err="1">
                    <a:solidFill>
                      <a:srgbClr val="CD0001"/>
                    </a:solidFill>
                  </a:rPr>
                  <a:t>Sismico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e VDE):</a:t>
                </a:r>
              </a:p>
              <a:p>
                <a:r>
                  <a:rPr lang="en-GB" dirty="0"/>
                  <a:t>Il </a:t>
                </a:r>
                <a:r>
                  <a:rPr lang="en-GB" dirty="0" err="1"/>
                  <a:t>moltiplicatore</a:t>
                </a:r>
                <a:r>
                  <a:rPr lang="en-GB" dirty="0"/>
                  <a:t> di </a:t>
                </a:r>
                <a:r>
                  <a:rPr lang="en-GB" dirty="0" err="1"/>
                  <a:t>accelerazione</a:t>
                </a:r>
                <a:r>
                  <a:rPr lang="en-GB" dirty="0"/>
                  <a:t> e il </a:t>
                </a:r>
                <a:r>
                  <a:rPr lang="en-GB" dirty="0" err="1"/>
                  <a:t>rapporto</a:t>
                </a:r>
                <a:r>
                  <a:rPr lang="en-GB" dirty="0"/>
                  <a:t> di </a:t>
                </a:r>
                <a:r>
                  <a:rPr lang="en-GB" dirty="0" err="1"/>
                  <a:t>curvatura</a:t>
                </a:r>
                <a:r>
                  <a:rPr lang="en-GB" dirty="0"/>
                  <a:t>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nor/>
                          </m:rPr>
                          <a:rPr lang="en-GB" i="0"/>
                          <m:t>curve</m:t>
                        </m:r>
                      </m:sub>
                    </m:sSub>
                  </m:oMath>
                </a14:m>
                <a:r>
                  <a:rPr lang="en-GB" dirty="0"/>
                  <a:t>) </a:t>
                </a:r>
                <a:r>
                  <a:rPr lang="en-GB" dirty="0" err="1"/>
                  <a:t>dominano</a:t>
                </a:r>
                <a:r>
                  <a:rPr lang="en-GB" dirty="0"/>
                  <a:t> la </a:t>
                </a:r>
                <a:r>
                  <a:rPr lang="en-GB" dirty="0" err="1"/>
                  <a:t>risposta</a:t>
                </a:r>
                <a:r>
                  <a:rPr lang="en-GB" dirty="0"/>
                  <a:t> </a:t>
                </a:r>
                <a:r>
                  <a:rPr lang="en-GB" dirty="0" err="1"/>
                  <a:t>strutturale</a:t>
                </a:r>
                <a:r>
                  <a:rPr lang="en-GB" dirty="0"/>
                  <a:t>.</a:t>
                </a:r>
                <a:endParaRPr lang="it-IT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0F857F-37B1-B8FD-EFC4-85485BCCE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9" y="1043731"/>
                <a:ext cx="5384033" cy="4770537"/>
              </a:xfrm>
              <a:prstGeom prst="rect">
                <a:avLst/>
              </a:prstGeom>
              <a:blipFill>
                <a:blip r:embed="rId5"/>
                <a:stretch>
                  <a:fillRect l="-905" b="-1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713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14BC-AD23-5013-611C-8CE1D4DDC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2DCC8F82-2292-05BE-CE55-C137EA91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CONCLUSIONI E SVILUPPI FUTURI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C550456-2A3B-9213-8267-0B49EA4A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AIAS2026 | 2-5 Settembre | Milano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08433-0040-0EAB-59A4-539CDE07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/>
          <a:p>
            <a:r>
              <a:rPr lang="it-IT" dirty="0"/>
              <a:t>11</a:t>
            </a:r>
            <a:r>
              <a:rPr dirty="0"/>
              <a:t>/1</a:t>
            </a:r>
            <a:r>
              <a:rPr lang="it-IT" dirty="0"/>
              <a:t>1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C09D46-373A-0919-6F3F-74A607963971}"/>
                  </a:ext>
                </a:extLst>
              </p:cNvPr>
              <p:cNvSpPr txBox="1"/>
              <p:nvPr/>
            </p:nvSpPr>
            <p:spPr>
              <a:xfrm>
                <a:off x="349102" y="1175330"/>
                <a:ext cx="11493796" cy="4932119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r>
                  <a:rPr lang="en-GB" dirty="0"/>
                  <a:t>La </a:t>
                </a:r>
                <a:r>
                  <a:rPr lang="en-GB" dirty="0" err="1"/>
                  <a:t>verifica</a:t>
                </a:r>
                <a:r>
                  <a:rPr lang="en-GB" dirty="0"/>
                  <a:t> RCC-MRx di un </a:t>
                </a:r>
                <a:r>
                  <a:rPr lang="en-GB" dirty="0" err="1"/>
                  <a:t>gomito</a:t>
                </a:r>
                <a:r>
                  <a:rPr lang="en-GB" dirty="0"/>
                  <a:t> </a:t>
                </a:r>
                <a:r>
                  <a:rPr lang="en-GB" dirty="0" err="1"/>
                  <a:t>nucleare</a:t>
                </a:r>
                <a:r>
                  <a:rPr lang="en-GB" dirty="0"/>
                  <a:t> è </a:t>
                </a:r>
                <a:r>
                  <a:rPr lang="en-GB" dirty="0" err="1"/>
                  <a:t>stata</a:t>
                </a:r>
                <a:r>
                  <a:rPr lang="en-GB" dirty="0"/>
                  <a:t> 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INTERAMENTE AUTOMATIZZATA</a:t>
                </a:r>
                <a:r>
                  <a:rPr lang="en-GB" dirty="0"/>
                  <a:t>, </a:t>
                </a:r>
                <a:r>
                  <a:rPr lang="en-GB" dirty="0" err="1"/>
                  <a:t>dalla</a:t>
                </a:r>
                <a:r>
                  <a:rPr lang="en-GB" dirty="0"/>
                  <a:t> </a:t>
                </a:r>
                <a:r>
                  <a:rPr lang="en-GB" dirty="0" err="1"/>
                  <a:t>geometria</a:t>
                </a:r>
                <a:r>
                  <a:rPr lang="en-GB" dirty="0"/>
                  <a:t> </a:t>
                </a:r>
                <a:r>
                  <a:rPr lang="en-GB" dirty="0" err="1"/>
                  <a:t>parametrica</a:t>
                </a:r>
                <a:r>
                  <a:rPr lang="en-GB" dirty="0"/>
                  <a:t> ai </a:t>
                </a:r>
                <a:r>
                  <a:rPr lang="en-GB" dirty="0" err="1"/>
                  <a:t>fattori</a:t>
                </a:r>
                <a:r>
                  <a:rPr lang="en-GB" dirty="0"/>
                  <a:t> di </a:t>
                </a:r>
                <a:r>
                  <a:rPr lang="en-GB" dirty="0" err="1"/>
                  <a:t>sicurezza</a:t>
                </a:r>
                <a:r>
                  <a:rPr lang="en-GB" dirty="0"/>
                  <a:t>: 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87552 </a:t>
                </a:r>
                <a:r>
                  <a:rPr lang="en-GB" b="1" i="1" dirty="0" err="1">
                    <a:solidFill>
                      <a:srgbClr val="CD0001"/>
                    </a:solidFill>
                  </a:rPr>
                  <a:t>verifiche</a:t>
                </a:r>
                <a:r>
                  <a:rPr lang="en-GB" b="1" i="1" dirty="0">
                    <a:solidFill>
                      <a:srgbClr val="CD0001"/>
                    </a:solidFill>
                  </a:rPr>
                  <a:t> </a:t>
                </a:r>
                <a:r>
                  <a:rPr lang="en-GB" dirty="0" err="1"/>
                  <a:t>prodotte</a:t>
                </a:r>
                <a:r>
                  <a:rPr lang="en-GB" dirty="0"/>
                  <a:t> in </a:t>
                </a:r>
                <a:r>
                  <a:rPr lang="en-GB" dirty="0" err="1"/>
                  <a:t>un'unica</a:t>
                </a:r>
                <a:r>
                  <a:rPr lang="en-GB" dirty="0"/>
                  <a:t> </a:t>
                </a:r>
                <a:r>
                  <a:rPr lang="en-GB" dirty="0" err="1"/>
                  <a:t>esecuzione</a:t>
                </a:r>
                <a:r>
                  <a:rPr lang="en-GB" dirty="0"/>
                  <a:t> non </a:t>
                </a:r>
                <a:r>
                  <a:rPr lang="en-GB" dirty="0" err="1"/>
                  <a:t>supervisionata</a:t>
                </a:r>
                <a:r>
                  <a:rPr lang="en-GB" dirty="0"/>
                  <a:t>, </a:t>
                </a:r>
                <a:r>
                  <a:rPr lang="en-GB" dirty="0" err="1"/>
                  <a:t>sostituendo</a:t>
                </a:r>
                <a:r>
                  <a:rPr lang="en-GB" dirty="0"/>
                  <a:t> </a:t>
                </a:r>
                <a:r>
                  <a:rPr lang="en-GB" dirty="0" err="1"/>
                  <a:t>giorni</a:t>
                </a:r>
                <a:r>
                  <a:rPr lang="en-GB" dirty="0"/>
                  <a:t> di </a:t>
                </a:r>
                <a:r>
                  <a:rPr lang="en-GB" dirty="0" err="1"/>
                  <a:t>lavoro</a:t>
                </a:r>
                <a:r>
                  <a:rPr lang="en-GB" dirty="0"/>
                  <a:t> </a:t>
                </a:r>
                <a:r>
                  <a:rPr lang="en-GB" dirty="0" err="1"/>
                  <a:t>manuale</a:t>
                </a:r>
                <a:r>
                  <a:rPr lang="en-GB" dirty="0"/>
                  <a:t> per </a:t>
                </a:r>
                <a:r>
                  <a:rPr lang="en-GB" dirty="0" err="1"/>
                  <a:t>componente</a:t>
                </a:r>
                <a:r>
                  <a:rPr lang="en-GB" dirty="0"/>
                  <a:t>.</a:t>
                </a:r>
              </a:p>
              <a:p>
                <a:endParaRPr lang="en-GB" sz="1200" dirty="0"/>
              </a:p>
              <a:p>
                <a:r>
                  <a:rPr lang="en-GB" dirty="0"/>
                  <a:t>Il dataset </a:t>
                </a:r>
                <a:r>
                  <a:rPr lang="en-GB" dirty="0" err="1"/>
                  <a:t>alimenta</a:t>
                </a:r>
                <a:r>
                  <a:rPr lang="en-GB" dirty="0"/>
                  <a:t> due </a:t>
                </a:r>
                <a:r>
                  <a:rPr lang="en-GB" dirty="0" err="1"/>
                  <a:t>modelli</a:t>
                </a:r>
                <a:r>
                  <a:rPr lang="en-GB" dirty="0"/>
                  <a:t> </a:t>
                </a:r>
                <a:r>
                  <a:rPr lang="en-GB" dirty="0" err="1"/>
                  <a:t>surrogati</a:t>
                </a:r>
                <a:r>
                  <a:rPr lang="en-GB" dirty="0"/>
                  <a:t> </a:t>
                </a:r>
                <a:r>
                  <a:rPr lang="en-GB" dirty="0" err="1"/>
                  <a:t>che</a:t>
                </a:r>
                <a:r>
                  <a:rPr lang="en-GB" dirty="0"/>
                  <a:t> </a:t>
                </a:r>
                <a:r>
                  <a:rPr lang="en-GB" dirty="0" err="1"/>
                  <a:t>condividono</a:t>
                </a:r>
                <a:r>
                  <a:rPr lang="en-GB" dirty="0"/>
                  <a:t> lo </a:t>
                </a:r>
                <a:r>
                  <a:rPr lang="en-GB" dirty="0" err="1"/>
                  <a:t>stesso</a:t>
                </a:r>
                <a:r>
                  <a:rPr lang="en-GB" dirty="0"/>
                  <a:t> </a:t>
                </a:r>
                <a:r>
                  <a:rPr lang="en-GB" i="1" dirty="0"/>
                  <a:t>layer </a:t>
                </a:r>
                <a:r>
                  <a:rPr lang="en-GB" b="1" dirty="0" err="1">
                    <a:solidFill>
                      <a:srgbClr val="CD0001"/>
                    </a:solidFill>
                  </a:rPr>
                  <a:t>decisionale</a:t>
                </a:r>
                <a:r>
                  <a:rPr lang="en-GB" b="1" dirty="0">
                    <a:solidFill>
                      <a:srgbClr val="CD0001"/>
                    </a:solidFill>
                  </a:rPr>
                  <a:t> </a:t>
                </a:r>
                <a:r>
                  <a:rPr lang="en-GB" b="1" dirty="0" err="1">
                    <a:solidFill>
                      <a:srgbClr val="CD0001"/>
                    </a:solidFill>
                  </a:rPr>
                  <a:t>deterministico</a:t>
                </a:r>
                <a:r>
                  <a:rPr lang="en-GB" b="1" dirty="0">
                    <a:solidFill>
                      <a:srgbClr val="CD0001"/>
                    </a:solidFill>
                  </a:rPr>
                  <a:t> RCC-MRx:</a:t>
                </a:r>
              </a:p>
              <a:p>
                <a:endParaRPr lang="en-GB" sz="300" b="1" dirty="0">
                  <a:solidFill>
                    <a:srgbClr val="65829B"/>
                  </a:solidFill>
                </a:endParaRPr>
              </a:p>
              <a:p>
                <a:r>
                  <a:rPr lang="en-GB" b="1" i="1" dirty="0">
                    <a:solidFill>
                      <a:srgbClr val="CD0001"/>
                    </a:solidFill>
                  </a:rPr>
                  <a:t>• PB-LSI  </a:t>
                </a:r>
                <a:r>
                  <a:rPr lang="en-GB" dirty="0" err="1"/>
                  <a:t>interpola</a:t>
                </a:r>
                <a:r>
                  <a:rPr lang="en-GB" dirty="0"/>
                  <a:t> </a:t>
                </a:r>
                <a:r>
                  <a:rPr lang="en-GB" dirty="0" err="1"/>
                  <a:t>i</a:t>
                </a:r>
                <a:r>
                  <a:rPr lang="en-GB" dirty="0"/>
                  <a:t> </a:t>
                </a:r>
                <a:r>
                  <a:rPr lang="en-GB" dirty="0" err="1"/>
                  <a:t>fattori</a:t>
                </a:r>
                <a:r>
                  <a:rPr lang="en-GB" dirty="0"/>
                  <a:t> di </a:t>
                </a:r>
                <a:r>
                  <a:rPr lang="en-GB" dirty="0" err="1"/>
                  <a:t>sicurezza</a:t>
                </a:r>
                <a:r>
                  <a:rPr lang="en-GB" dirty="0"/>
                  <a:t> </a:t>
                </a:r>
                <a:r>
                  <a:rPr lang="en-GB" dirty="0" err="1"/>
                  <a:t>nello</a:t>
                </a:r>
                <a:r>
                  <a:rPr lang="en-GB" dirty="0"/>
                  <a:t> </a:t>
                </a:r>
                <a:r>
                  <a:rPr lang="en-GB" dirty="0" err="1"/>
                  <a:t>spazio</a:t>
                </a:r>
                <a:r>
                  <a:rPr lang="en-GB" dirty="0"/>
                  <a:t> </a:t>
                </a:r>
                <a:r>
                  <a:rPr lang="en-GB" dirty="0" err="1"/>
                  <a:t>dei</a:t>
                </a:r>
                <a:r>
                  <a:rPr lang="en-GB" dirty="0"/>
                  <a:t> </a:t>
                </a:r>
                <a:r>
                  <a:rPr lang="en-GB" dirty="0" err="1"/>
                  <a:t>carichi</a:t>
                </a:r>
                <a:r>
                  <a:rPr lang="en-GB" dirty="0"/>
                  <a:t>, </a:t>
                </a:r>
                <a:r>
                  <a:rPr lang="en-GB" dirty="0" err="1"/>
                  <a:t>risultando</a:t>
                </a:r>
                <a:r>
                  <a:rPr lang="en-GB" dirty="0"/>
                  <a:t> </a:t>
                </a:r>
                <a:r>
                  <a:rPr lang="en-GB" dirty="0" err="1"/>
                  <a:t>esatto</a:t>
                </a:r>
                <a:r>
                  <a:rPr lang="en-GB" dirty="0"/>
                  <a:t> in </a:t>
                </a:r>
                <a:r>
                  <a:rPr lang="en-GB" dirty="0" err="1"/>
                  <a:t>corrispondenza</a:t>
                </a:r>
                <a:r>
                  <a:rPr lang="en-GB" dirty="0"/>
                  <a:t> </a:t>
                </a:r>
                <a:r>
                  <a:rPr lang="en-GB" dirty="0" err="1"/>
                  <a:t>dei</a:t>
                </a:r>
                <a:r>
                  <a:rPr lang="en-GB" dirty="0"/>
                  <a:t> nodi </a:t>
                </a:r>
                <a:r>
                  <a:rPr lang="en-GB" dirty="0" err="1"/>
                  <a:t>simulati</a:t>
                </a:r>
                <a:r>
                  <a:rPr lang="en-GB" dirty="0"/>
                  <a:t>.</a:t>
                </a:r>
              </a:p>
              <a:p>
                <a:r>
                  <a:rPr lang="en-GB" b="1" i="1" dirty="0">
                    <a:solidFill>
                      <a:srgbClr val="CD0001"/>
                    </a:solidFill>
                  </a:rPr>
                  <a:t>• XIPL-ML  </a:t>
                </a:r>
                <a:r>
                  <a:rPr lang="en-GB" dirty="0" err="1"/>
                  <a:t>predice</a:t>
                </a:r>
                <a:r>
                  <a:rPr lang="en-GB" dirty="0"/>
                  <a:t> </a:t>
                </a:r>
                <a:r>
                  <a:rPr lang="en-GB" dirty="0" err="1"/>
                  <a:t>geometrie</a:t>
                </a:r>
                <a:r>
                  <a:rPr lang="en-GB" dirty="0"/>
                  <a:t> non simulate </a:t>
                </a:r>
                <a:r>
                  <a:rPr lang="en-GB" dirty="0" err="1"/>
                  <a:t>tramite</a:t>
                </a:r>
                <a:r>
                  <a:rPr lang="en-GB" dirty="0"/>
                  <a:t> un </a:t>
                </a:r>
                <a:r>
                  <a:rPr lang="en-GB" dirty="0" err="1"/>
                  <a:t>rapporto</a:t>
                </a:r>
                <a:r>
                  <a:rPr lang="en-GB" dirty="0"/>
                  <a:t> di </a:t>
                </a:r>
                <a:r>
                  <a:rPr lang="en-GB" dirty="0" err="1"/>
                  <a:t>amplificazione</a:t>
                </a:r>
                <a:r>
                  <a:rPr lang="en-GB" dirty="0"/>
                  <a:t> </a:t>
                </a:r>
                <a:r>
                  <a:rPr lang="en-GB" dirty="0" err="1"/>
                  <a:t>ancorato</a:t>
                </a:r>
                <a:r>
                  <a:rPr lang="en-GB" dirty="0"/>
                  <a:t> alla </a:t>
                </a:r>
                <a:r>
                  <a:rPr lang="en-GB" dirty="0" err="1"/>
                  <a:t>fisica</a:t>
                </a:r>
                <a:r>
                  <a:rPr lang="en-GB" dirty="0"/>
                  <a:t>, </a:t>
                </a:r>
                <a:r>
                  <a:rPr lang="en-GB" dirty="0" err="1"/>
                  <a:t>raggiungendo</a:t>
                </a:r>
                <a:r>
                  <a:rPr lang="en-GB" dirty="0"/>
                  <a:t> un </a:t>
                </a:r>
                <a:r>
                  <a:rPr lang="en-GB" b="1" dirty="0">
                    <a:solidFill>
                      <a:srgbClr val="CD0001"/>
                    </a:solidFill>
                  </a:rPr>
                  <a:t>MAPE del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b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b="1">
                        <a:solidFill>
                          <a:srgbClr val="CD0001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b="1" dirty="0">
                    <a:solidFill>
                      <a:srgbClr val="CD0001"/>
                    </a:solidFill>
                  </a:rPr>
                  <a:t> </a:t>
                </a:r>
                <a:r>
                  <a:rPr lang="en-GB" dirty="0"/>
                  <a:t>in tutte e sei le </a:t>
                </a:r>
                <a:r>
                  <a:rPr lang="en-GB" dirty="0" err="1"/>
                  <a:t>famiglie</a:t>
                </a:r>
                <a:r>
                  <a:rPr lang="en-GB" dirty="0"/>
                  <a:t> di </a:t>
                </a:r>
                <a:r>
                  <a:rPr lang="en-GB" dirty="0" err="1"/>
                  <a:t>diametro</a:t>
                </a:r>
                <a:r>
                  <a:rPr lang="en-GB" dirty="0"/>
                  <a:t> </a:t>
                </a:r>
                <a:r>
                  <a:rPr lang="en-GB" dirty="0" err="1"/>
                  <a:t>nell'ambito</a:t>
                </a:r>
                <a:r>
                  <a:rPr lang="en-GB" dirty="0"/>
                  <a:t> della </a:t>
                </a:r>
                <a:r>
                  <a:rPr lang="en-GB" dirty="0" err="1"/>
                  <a:t>validazione</a:t>
                </a:r>
                <a:r>
                  <a:rPr lang="en-GB" dirty="0"/>
                  <a:t> </a:t>
                </a:r>
                <a:r>
                  <a:rPr lang="en-GB" i="1" dirty="0"/>
                  <a:t>leave-one-domain-out</a:t>
                </a:r>
                <a:r>
                  <a:rPr lang="en-GB" dirty="0"/>
                  <a:t>.</a:t>
                </a:r>
              </a:p>
              <a:p>
                <a:endParaRPr lang="en-GB" sz="1200" dirty="0"/>
              </a:p>
              <a:p>
                <a:pPr algn="ctr"/>
                <a:r>
                  <a:rPr lang="en-GB" dirty="0"/>
                  <a:t>Una campagna FEM </a:t>
                </a:r>
                <a:r>
                  <a:rPr lang="en-GB" dirty="0" err="1"/>
                  <a:t>discreta</a:t>
                </a:r>
                <a:r>
                  <a:rPr lang="en-GB" dirty="0"/>
                  <a:t> </a:t>
                </a:r>
                <a:r>
                  <a:rPr lang="en-GB" dirty="0" err="1"/>
                  <a:t>diventa</a:t>
                </a:r>
                <a:r>
                  <a:rPr lang="en-GB" dirty="0"/>
                  <a:t> uno </a:t>
                </a:r>
                <a:r>
                  <a:rPr lang="en-GB" dirty="0" err="1"/>
                  <a:t>strumento</a:t>
                </a:r>
                <a:r>
                  <a:rPr lang="en-GB" dirty="0"/>
                  <a:t> di </a:t>
                </a:r>
                <a:r>
                  <a:rPr lang="en-GB" dirty="0" err="1"/>
                  <a:t>progettazione</a:t>
                </a:r>
                <a:r>
                  <a:rPr lang="en-GB" dirty="0"/>
                  <a:t> continuo e </a:t>
                </a:r>
                <a:r>
                  <a:rPr lang="en-GB" dirty="0" err="1"/>
                  <a:t>verificabile</a:t>
                </a:r>
                <a:r>
                  <a:rPr lang="en-GB" dirty="0"/>
                  <a:t>:</a:t>
                </a:r>
              </a:p>
              <a:p>
                <a:pPr algn="ctr"/>
                <a:r>
                  <a:rPr lang="en-GB" dirty="0"/>
                  <a:t> </a:t>
                </a:r>
                <a:r>
                  <a:rPr lang="en-GB" dirty="0" err="1"/>
                  <a:t>deterministico</a:t>
                </a:r>
                <a:r>
                  <a:rPr lang="en-GB" dirty="0"/>
                  <a:t> dove la </a:t>
                </a:r>
                <a:r>
                  <a:rPr lang="en-GB" dirty="0" err="1"/>
                  <a:t>normativa</a:t>
                </a:r>
                <a:r>
                  <a:rPr lang="en-GB" dirty="0"/>
                  <a:t> lo </a:t>
                </a:r>
                <a:r>
                  <a:rPr lang="en-GB" dirty="0" err="1"/>
                  <a:t>richiede</a:t>
                </a:r>
                <a:r>
                  <a:rPr lang="en-GB" dirty="0"/>
                  <a:t>, </a:t>
                </a:r>
                <a:r>
                  <a:rPr lang="en-GB" dirty="0" err="1"/>
                  <a:t>predittivo</a:t>
                </a:r>
                <a:r>
                  <a:rPr lang="en-GB" dirty="0"/>
                  <a:t> dove fa </a:t>
                </a:r>
                <a:r>
                  <a:rPr lang="en-GB" dirty="0" err="1"/>
                  <a:t>risparmiare</a:t>
                </a:r>
                <a:r>
                  <a:rPr lang="en-GB" dirty="0"/>
                  <a:t> tempo.</a:t>
                </a:r>
                <a:endParaRPr lang="en-GB" sz="1600" dirty="0"/>
              </a:p>
              <a:p>
                <a:endParaRPr lang="en-GB" sz="2000" b="1" i="1" dirty="0">
                  <a:solidFill>
                    <a:srgbClr val="65829B"/>
                  </a:solidFill>
                </a:endParaRPr>
              </a:p>
              <a:p>
                <a:r>
                  <a:rPr lang="en-GB" sz="2000" b="1" i="1" dirty="0">
                    <a:solidFill>
                      <a:srgbClr val="CD0001"/>
                    </a:solidFill>
                  </a:rPr>
                  <a:t>SVILUPPI FUTURI: </a:t>
                </a:r>
              </a:p>
              <a:p>
                <a:endParaRPr lang="en-GB" sz="300" dirty="0"/>
              </a:p>
              <a:p>
                <a:r>
                  <a:rPr lang="en-GB" dirty="0"/>
                  <a:t>• </a:t>
                </a:r>
                <a:r>
                  <a:rPr lang="en-GB" dirty="0" err="1"/>
                  <a:t>Eseguire</a:t>
                </a:r>
                <a:r>
                  <a:rPr lang="en-GB" dirty="0"/>
                  <a:t> </a:t>
                </a:r>
                <a:r>
                  <a:rPr lang="en-GB" dirty="0" err="1"/>
                  <a:t>su</a:t>
                </a:r>
                <a:r>
                  <a:rPr lang="en-GB" dirty="0"/>
                  <a:t> scala la </a:t>
                </a:r>
                <a:r>
                  <a:rPr lang="en-GB" dirty="0" err="1"/>
                  <a:t>procedura</a:t>
                </a:r>
                <a:r>
                  <a:rPr lang="en-GB" dirty="0"/>
                  <a:t> </a:t>
                </a:r>
                <a:r>
                  <a:rPr lang="en-GB" b="1" i="1" dirty="0"/>
                  <a:t>GMNIA</a:t>
                </a:r>
                <a:r>
                  <a:rPr lang="en-GB" dirty="0"/>
                  <a:t> </a:t>
                </a:r>
                <a:r>
                  <a:rPr lang="en-GB" dirty="0" err="1"/>
                  <a:t>implementata</a:t>
                </a:r>
                <a:r>
                  <a:rPr lang="en-GB" dirty="0"/>
                  <a:t> per </a:t>
                </a:r>
                <a:r>
                  <a:rPr lang="en-GB" dirty="0" err="1"/>
                  <a:t>recuperare</a:t>
                </a:r>
                <a:r>
                  <a:rPr lang="en-GB" dirty="0"/>
                  <a:t> il </a:t>
                </a:r>
                <a:r>
                  <a:rPr lang="en-GB" dirty="0" err="1"/>
                  <a:t>margine</a:t>
                </a:r>
                <a:r>
                  <a:rPr lang="en-GB" dirty="0"/>
                  <a:t> </a:t>
                </a:r>
                <a:r>
                  <a:rPr lang="en-GB" dirty="0" err="1"/>
                  <a:t>plastico</a:t>
                </a:r>
                <a:r>
                  <a:rPr lang="en-GB" dirty="0"/>
                  <a:t>.</a:t>
                </a:r>
              </a:p>
              <a:p>
                <a:r>
                  <a:rPr lang="en-GB" dirty="0"/>
                  <a:t>• </a:t>
                </a:r>
                <a:r>
                  <a:rPr lang="en-GB" dirty="0" err="1"/>
                  <a:t>Estendere</a:t>
                </a:r>
                <a:r>
                  <a:rPr lang="en-GB" dirty="0"/>
                  <a:t> </a:t>
                </a:r>
                <a:r>
                  <a:rPr lang="en-GB" dirty="0" err="1"/>
                  <a:t>gli</a:t>
                </a:r>
                <a:r>
                  <a:rPr lang="en-GB" dirty="0"/>
                  <a:t> </a:t>
                </a:r>
                <a:r>
                  <a:rPr lang="en-GB" dirty="0" err="1"/>
                  <a:t>stati</a:t>
                </a:r>
                <a:r>
                  <a:rPr lang="en-GB" dirty="0"/>
                  <a:t> di </a:t>
                </a:r>
                <a:r>
                  <a:rPr lang="en-GB" dirty="0" err="1"/>
                  <a:t>riferimento</a:t>
                </a:r>
                <a:r>
                  <a:rPr lang="en-GB" dirty="0"/>
                  <a:t> alla </a:t>
                </a:r>
                <a:r>
                  <a:rPr lang="en-GB" b="1" dirty="0" err="1"/>
                  <a:t>fluenza</a:t>
                </a:r>
                <a:r>
                  <a:rPr lang="en-GB" b="1" dirty="0"/>
                  <a:t> ad </a:t>
                </a:r>
                <a:r>
                  <a:rPr lang="en-GB" b="1" dirty="0" err="1"/>
                  <a:t>alta</a:t>
                </a:r>
                <a:r>
                  <a:rPr lang="en-GB" b="1" dirty="0"/>
                  <a:t> </a:t>
                </a:r>
                <a:r>
                  <a:rPr lang="en-GB" b="1" dirty="0" err="1"/>
                  <a:t>temperatura</a:t>
                </a:r>
                <a:r>
                  <a:rPr lang="en-GB" dirty="0"/>
                  <a:t>.</a:t>
                </a:r>
                <a:br>
                  <a:rPr lang="en-GB" dirty="0"/>
                </a:br>
                <a:r>
                  <a:rPr lang="en-GB" dirty="0"/>
                  <a:t>• </a:t>
                </a:r>
                <a:r>
                  <a:rPr lang="en-GB" dirty="0" err="1"/>
                  <a:t>Accoppiare</a:t>
                </a:r>
                <a:r>
                  <a:rPr lang="en-GB" dirty="0"/>
                  <a:t> il </a:t>
                </a:r>
                <a:r>
                  <a:rPr lang="en-GB" dirty="0" err="1"/>
                  <a:t>modello</a:t>
                </a:r>
                <a:r>
                  <a:rPr lang="en-GB" dirty="0"/>
                  <a:t> </a:t>
                </a:r>
                <a:r>
                  <a:rPr lang="en-GB" dirty="0" err="1"/>
                  <a:t>surrogato</a:t>
                </a:r>
                <a:r>
                  <a:rPr lang="en-GB" dirty="0"/>
                  <a:t> a un </a:t>
                </a:r>
                <a:r>
                  <a:rPr lang="en-GB" b="1" i="1" dirty="0" err="1"/>
                  <a:t>ottimizzatore</a:t>
                </a:r>
                <a:r>
                  <a:rPr lang="en-GB" dirty="0"/>
                  <a:t> per la </a:t>
                </a:r>
                <a:r>
                  <a:rPr lang="en-GB" dirty="0" err="1"/>
                  <a:t>generazione</a:t>
                </a:r>
                <a:r>
                  <a:rPr lang="en-GB" dirty="0"/>
                  <a:t> del design.</a:t>
                </a:r>
                <a:endParaRPr lang="en-GB" sz="105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C09D46-373A-0919-6F3F-74A607963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02" y="1175330"/>
                <a:ext cx="11493796" cy="4932119"/>
              </a:xfrm>
              <a:prstGeom prst="rect">
                <a:avLst/>
              </a:prstGeom>
              <a:blipFill>
                <a:blip r:embed="rId3"/>
                <a:stretch>
                  <a:fillRect l="-530" t="-742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64ADA6F5-6C47-832D-F6FE-AAB513EDA3BD}"/>
              </a:ext>
            </a:extLst>
          </p:cNvPr>
          <p:cNvSpPr/>
          <p:nvPr/>
        </p:nvSpPr>
        <p:spPr>
          <a:xfrm>
            <a:off x="1742174" y="3510663"/>
            <a:ext cx="8655864" cy="6557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9F4D99-C29B-E5B2-FA53-DA2AE2F4D509}"/>
              </a:ext>
            </a:extLst>
          </p:cNvPr>
          <p:cNvSpPr txBox="1"/>
          <p:nvPr/>
        </p:nvSpPr>
        <p:spPr>
          <a:xfrm>
            <a:off x="3303097" y="5714499"/>
            <a:ext cx="558580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3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Grazie per </a:t>
            </a:r>
            <a:r>
              <a:rPr lang="en-GB" sz="3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l’attenzione</a:t>
            </a:r>
            <a:r>
              <a:rPr lang="en-GB" sz="3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27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3174</Words>
  <Application>Microsoft Office PowerPoint</Application>
  <PresentationFormat>Widescreen</PresentationFormat>
  <Paragraphs>374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Tema di Office</vt:lpstr>
      <vt:lpstr>Modelli surrogati Physics-Informed ed Explainable per l'analisi strutturale automatizzata di piping nucleare secondo RCC-MRx</vt:lpstr>
      <vt:lpstr>SOMMARIO</vt:lpstr>
      <vt:lpstr>Sistema di Raffreddamento dell'Electron Cyclotron Upper Launcher di ITER</vt:lpstr>
      <vt:lpstr>RCC-MRx QUADRO NORMATIVO EUROPEO PER COMPONENTI NUCLEARI - METODO ELASTICO</vt:lpstr>
      <vt:lpstr>PIPELINE FE PARAMETRICA AUTOMATIZZATA: DALLA TABELLA AL MODELLO VERIFICATO</vt:lpstr>
      <vt:lpstr>VISUALIZZAZIONE DEL FATTORE DI SICUREZZA PER TUBAZIONE  DN20 - VERIFICA DELLO SFORZO PRIMARIO</vt:lpstr>
      <vt:lpstr>ARCHITETTURA DEL GEMELLO DIGITALE</vt:lpstr>
      <vt:lpstr>PB - LSI — PHYSICS - BOUNDED LOAD - SPACE INTERPOLATOR</vt:lpstr>
      <vt:lpstr>RISULTATI PB - LSI: CONFORMITÀ DELLA PRIMA GEOMETRIA IN CLASSIFICA – DN32 Sch 5 R2</vt:lpstr>
      <vt:lpstr>XIPL-ML: EXPLAINABLE, INTERPOLATION-AUGMENTED,  PHYSICS - LIFTED MACHINE LEARNING</vt:lpstr>
      <vt:lpstr>RISULTATI PB-LSI: CONFORMITÀ DELLA PRIMA GEOMETRIA IN CLASSIFICA  DN32 Sch 5 R2</vt:lpstr>
      <vt:lpstr>CONCLUSIONI E SVILUPPI FUTURI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creator>Nicola Bonora</dc:creator>
  <cp:lastModifiedBy>Matteo Galli</cp:lastModifiedBy>
  <cp:revision>22</cp:revision>
  <dcterms:created xsi:type="dcterms:W3CDTF">2017-02-04T20:07:44Z</dcterms:created>
  <dcterms:modified xsi:type="dcterms:W3CDTF">2026-08-31T09:02:28Z</dcterms:modified>
</cp:coreProperties>
</file>